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3" r:id="rId2"/>
    <p:sldMasterId id="2147483656" r:id="rId3"/>
  </p:sldMasterIdLst>
  <p:notesMasterIdLst>
    <p:notesMasterId r:id="rId54"/>
  </p:notesMasterIdLst>
  <p:sldIdLst>
    <p:sldId id="256" r:id="rId4"/>
    <p:sldId id="269" r:id="rId5"/>
    <p:sldId id="300" r:id="rId6"/>
    <p:sldId id="315" r:id="rId7"/>
    <p:sldId id="298" r:id="rId8"/>
    <p:sldId id="265" r:id="rId9"/>
    <p:sldId id="317" r:id="rId10"/>
    <p:sldId id="309" r:id="rId11"/>
    <p:sldId id="263" r:id="rId12"/>
    <p:sldId id="318" r:id="rId13"/>
    <p:sldId id="319" r:id="rId14"/>
    <p:sldId id="320" r:id="rId15"/>
    <p:sldId id="257" r:id="rId16"/>
    <p:sldId id="258" r:id="rId17"/>
    <p:sldId id="313" r:id="rId18"/>
    <p:sldId id="259" r:id="rId19"/>
    <p:sldId id="260" r:id="rId20"/>
    <p:sldId id="261" r:id="rId21"/>
    <p:sldId id="271" r:id="rId22"/>
    <p:sldId id="301" r:id="rId23"/>
    <p:sldId id="280" r:id="rId24"/>
    <p:sldId id="284" r:id="rId25"/>
    <p:sldId id="274" r:id="rId26"/>
    <p:sldId id="275" r:id="rId27"/>
    <p:sldId id="276" r:id="rId28"/>
    <p:sldId id="310" r:id="rId29"/>
    <p:sldId id="311" r:id="rId30"/>
    <p:sldId id="306" r:id="rId31"/>
    <p:sldId id="307" r:id="rId32"/>
    <p:sldId id="308" r:id="rId33"/>
    <p:sldId id="302" r:id="rId34"/>
    <p:sldId id="264" r:id="rId35"/>
    <p:sldId id="321" r:id="rId36"/>
    <p:sldId id="305" r:id="rId37"/>
    <p:sldId id="322" r:id="rId38"/>
    <p:sldId id="326" r:id="rId39"/>
    <p:sldId id="327" r:id="rId40"/>
    <p:sldId id="262" r:id="rId41"/>
    <p:sldId id="328" r:id="rId42"/>
    <p:sldId id="329" r:id="rId43"/>
    <p:sldId id="304" r:id="rId44"/>
    <p:sldId id="330" r:id="rId45"/>
    <p:sldId id="303" r:id="rId46"/>
    <p:sldId id="331" r:id="rId47"/>
    <p:sldId id="299" r:id="rId48"/>
    <p:sldId id="332" r:id="rId49"/>
    <p:sldId id="334" r:id="rId50"/>
    <p:sldId id="336" r:id="rId51"/>
    <p:sldId id="343" r:id="rId52"/>
    <p:sldId id="344" r:id="rId53"/>
  </p:sldIdLst>
  <p:sldSz cx="14630400" cy="8229600"/>
  <p:notesSz cx="8229600" cy="14630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383FB9-BDE4-4E6B-9210-EC1D9203A9AF}" v="249" dt="2023-08-11T20:08:49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6" autoAdjust="0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9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y Bessa" userId="f385c16ceb043d3c" providerId="LiveId" clId="{A8383FB9-BDE4-4E6B-9210-EC1D9203A9AF}"/>
    <pc:docChg chg="undo custSel modSld">
      <pc:chgData name="Andrey Bessa" userId="f385c16ceb043d3c" providerId="LiveId" clId="{A8383FB9-BDE4-4E6B-9210-EC1D9203A9AF}" dt="2023-08-11T20:08:50.380" v="467" actId="20577"/>
      <pc:docMkLst>
        <pc:docMk/>
      </pc:docMkLst>
      <pc:sldChg chg="modSp mod">
        <pc:chgData name="Andrey Bessa" userId="f385c16ceb043d3c" providerId="LiveId" clId="{A8383FB9-BDE4-4E6B-9210-EC1D9203A9AF}" dt="2023-08-11T20:08:50.380" v="467" actId="20577"/>
        <pc:sldMkLst>
          <pc:docMk/>
          <pc:sldMk cId="0" sldId="256"/>
        </pc:sldMkLst>
        <pc:spChg chg="mod">
          <ac:chgData name="Andrey Bessa" userId="f385c16ceb043d3c" providerId="LiveId" clId="{A8383FB9-BDE4-4E6B-9210-EC1D9203A9AF}" dt="2023-08-11T20:08:50.380" v="467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Anim">
        <pc:chgData name="Andrey Bessa" userId="f385c16ceb043d3c" providerId="LiveId" clId="{A8383FB9-BDE4-4E6B-9210-EC1D9203A9AF}" dt="2023-07-31T16:05:27.258" v="289" actId="20577"/>
        <pc:sldMkLst>
          <pc:docMk/>
          <pc:sldMk cId="0" sldId="258"/>
        </pc:sldMkLst>
        <pc:spChg chg="mod">
          <ac:chgData name="Andrey Bessa" userId="f385c16ceb043d3c" providerId="LiveId" clId="{A8383FB9-BDE4-4E6B-9210-EC1D9203A9AF}" dt="2023-07-31T16:05:27.258" v="289" actId="20577"/>
          <ac:spMkLst>
            <pc:docMk/>
            <pc:sldMk cId="0" sldId="258"/>
            <ac:spMk id="6" creationId="{00000000-0000-0000-0000-000000000000}"/>
          </ac:spMkLst>
        </pc:spChg>
      </pc:sldChg>
      <pc:sldChg chg="addSp modSp mod modAnim">
        <pc:chgData name="Andrey Bessa" userId="f385c16ceb043d3c" providerId="LiveId" clId="{A8383FB9-BDE4-4E6B-9210-EC1D9203A9AF}" dt="2023-07-31T15:59:31.811" v="237"/>
        <pc:sldMkLst>
          <pc:docMk/>
          <pc:sldMk cId="0" sldId="259"/>
        </pc:sldMkLst>
        <pc:spChg chg="mod">
          <ac:chgData name="Andrey Bessa" userId="f385c16ceb043d3c" providerId="LiveId" clId="{A8383FB9-BDE4-4E6B-9210-EC1D9203A9AF}" dt="2023-07-31T15:49:45.976" v="138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Andrey Bessa" userId="f385c16ceb043d3c" providerId="LiveId" clId="{A8383FB9-BDE4-4E6B-9210-EC1D9203A9AF}" dt="2023-07-31T15:49:45.976" v="138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Andrey Bessa" userId="f385c16ceb043d3c" providerId="LiveId" clId="{A8383FB9-BDE4-4E6B-9210-EC1D9203A9AF}" dt="2023-07-31T15:49:45.976" v="138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Andrey Bessa" userId="f385c16ceb043d3c" providerId="LiveId" clId="{A8383FB9-BDE4-4E6B-9210-EC1D9203A9AF}" dt="2023-07-31T15:48:40.058" v="132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Andrey Bessa" userId="f385c16ceb043d3c" providerId="LiveId" clId="{A8383FB9-BDE4-4E6B-9210-EC1D9203A9AF}" dt="2023-07-31T15:48:40.058" v="132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Andrey Bessa" userId="f385c16ceb043d3c" providerId="LiveId" clId="{A8383FB9-BDE4-4E6B-9210-EC1D9203A9AF}" dt="2023-07-31T15:48:40.058" v="132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Andrey Bessa" userId="f385c16ceb043d3c" providerId="LiveId" clId="{A8383FB9-BDE4-4E6B-9210-EC1D9203A9AF}" dt="2023-07-31T15:55:15.893" v="152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Andrey Bessa" userId="f385c16ceb043d3c" providerId="LiveId" clId="{A8383FB9-BDE4-4E6B-9210-EC1D9203A9AF}" dt="2023-07-31T15:55:15.893" v="152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Andrey Bessa" userId="f385c16ceb043d3c" providerId="LiveId" clId="{A8383FB9-BDE4-4E6B-9210-EC1D9203A9AF}" dt="2023-07-31T15:55:15.893" v="152" actId="1076"/>
          <ac:spMkLst>
            <pc:docMk/>
            <pc:sldMk cId="0" sldId="259"/>
            <ac:spMk id="13" creationId="{00000000-0000-0000-0000-000000000000}"/>
          </ac:spMkLst>
        </pc:spChg>
        <pc:picChg chg="add mod">
          <ac:chgData name="Andrey Bessa" userId="f385c16ceb043d3c" providerId="LiveId" clId="{A8383FB9-BDE4-4E6B-9210-EC1D9203A9AF}" dt="2023-07-31T15:49:37.681" v="137" actId="14861"/>
          <ac:picMkLst>
            <pc:docMk/>
            <pc:sldMk cId="0" sldId="259"/>
            <ac:picMk id="1026" creationId="{16475C21-C466-FBC5-813B-1D5683C5B263}"/>
          </ac:picMkLst>
        </pc:picChg>
        <pc:picChg chg="add mod">
          <ac:chgData name="Andrey Bessa" userId="f385c16ceb043d3c" providerId="LiveId" clId="{A8383FB9-BDE4-4E6B-9210-EC1D9203A9AF}" dt="2023-07-31T15:55:05.383" v="151"/>
          <ac:picMkLst>
            <pc:docMk/>
            <pc:sldMk cId="0" sldId="259"/>
            <ac:picMk id="1028" creationId="{E3FDD612-124A-5F38-0DD9-4A538A72E16A}"/>
          </ac:picMkLst>
        </pc:picChg>
        <pc:picChg chg="add mod">
          <ac:chgData name="Andrey Bessa" userId="f385c16ceb043d3c" providerId="LiveId" clId="{A8383FB9-BDE4-4E6B-9210-EC1D9203A9AF}" dt="2023-07-31T15:58:34.435" v="234"/>
          <ac:picMkLst>
            <pc:docMk/>
            <pc:sldMk cId="0" sldId="259"/>
            <ac:picMk id="1030" creationId="{C4B37708-96EE-2BD0-41E4-5532E3535F9D}"/>
          </ac:picMkLst>
        </pc:picChg>
      </pc:sldChg>
      <pc:sldChg chg="modAnim">
        <pc:chgData name="Andrey Bessa" userId="f385c16ceb043d3c" providerId="LiveId" clId="{A8383FB9-BDE4-4E6B-9210-EC1D9203A9AF}" dt="2023-07-31T16:00:01.200" v="242"/>
        <pc:sldMkLst>
          <pc:docMk/>
          <pc:sldMk cId="0" sldId="261"/>
        </pc:sldMkLst>
      </pc:sldChg>
      <pc:sldChg chg="delSp modSp modAnim">
        <pc:chgData name="Andrey Bessa" userId="f385c16ceb043d3c" providerId="LiveId" clId="{A8383FB9-BDE4-4E6B-9210-EC1D9203A9AF}" dt="2023-07-31T16:02:51.200" v="262"/>
        <pc:sldMkLst>
          <pc:docMk/>
          <pc:sldMk cId="0" sldId="264"/>
        </pc:sldMkLst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5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6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7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2:06.090" v="257"/>
          <ac:spMkLst>
            <pc:docMk/>
            <pc:sldMk cId="0" sldId="264"/>
            <ac:spMk id="8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9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10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11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12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2:17.285" v="258"/>
          <ac:spMkLst>
            <pc:docMk/>
            <pc:sldMk cId="0" sldId="264"/>
            <ac:spMk id="13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0:59.955" v="247" actId="165"/>
          <ac:spMkLst>
            <pc:docMk/>
            <pc:sldMk cId="0" sldId="264"/>
            <ac:spMk id="14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0:59.955" v="247" actId="165"/>
          <ac:spMkLst>
            <pc:docMk/>
            <pc:sldMk cId="0" sldId="264"/>
            <ac:spMk id="15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16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17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2:17.285" v="258"/>
          <ac:spMkLst>
            <pc:docMk/>
            <pc:sldMk cId="0" sldId="264"/>
            <ac:spMk id="18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19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20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21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1:10.533" v="248" actId="165"/>
          <ac:spMkLst>
            <pc:docMk/>
            <pc:sldMk cId="0" sldId="264"/>
            <ac:spMk id="22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2:17.285" v="258"/>
          <ac:spMkLst>
            <pc:docMk/>
            <pc:sldMk cId="0" sldId="264"/>
            <ac:spMk id="23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0:59.955" v="247" actId="165"/>
          <ac:spMkLst>
            <pc:docMk/>
            <pc:sldMk cId="0" sldId="264"/>
            <ac:spMk id="24" creationId="{00000000-0000-0000-0000-000000000000}"/>
          </ac:spMkLst>
        </pc:spChg>
        <pc:spChg chg="mod topLvl">
          <ac:chgData name="Andrey Bessa" userId="f385c16ceb043d3c" providerId="LiveId" clId="{A8383FB9-BDE4-4E6B-9210-EC1D9203A9AF}" dt="2023-07-31T16:00:59.955" v="247" actId="165"/>
          <ac:spMkLst>
            <pc:docMk/>
            <pc:sldMk cId="0" sldId="264"/>
            <ac:spMk id="25" creationId="{00000000-0000-0000-0000-000000000000}"/>
          </ac:spMkLst>
        </pc:spChg>
        <pc:grpChg chg="del mod topLvl">
          <ac:chgData name="Andrey Bessa" userId="f385c16ceb043d3c" providerId="LiveId" clId="{A8383FB9-BDE4-4E6B-9210-EC1D9203A9AF}" dt="2023-07-31T16:01:10.533" v="248" actId="165"/>
          <ac:grpSpMkLst>
            <pc:docMk/>
            <pc:sldMk cId="0" sldId="264"/>
            <ac:grpSpMk id="31" creationId="{CA197964-F862-5085-857C-0D94B2FF0B91}"/>
          </ac:grpSpMkLst>
        </pc:grpChg>
        <pc:grpChg chg="del">
          <ac:chgData name="Andrey Bessa" userId="f385c16ceb043d3c" providerId="LiveId" clId="{A8383FB9-BDE4-4E6B-9210-EC1D9203A9AF}" dt="2023-07-31T16:00:59.955" v="247" actId="165"/>
          <ac:grpSpMkLst>
            <pc:docMk/>
            <pc:sldMk cId="0" sldId="264"/>
            <ac:grpSpMk id="32" creationId="{1ECE1B92-5A31-4646-981B-50B617EE7DDE}"/>
          </ac:grpSpMkLst>
        </pc:grpChg>
      </pc:sldChg>
      <pc:sldChg chg="addSp delSp modSp mod setBg setClrOvrMap">
        <pc:chgData name="Andrey Bessa" userId="f385c16ceb043d3c" providerId="LiveId" clId="{A8383FB9-BDE4-4E6B-9210-EC1D9203A9AF}" dt="2023-07-31T16:09:18.604" v="364" actId="1037"/>
        <pc:sldMkLst>
          <pc:docMk/>
          <pc:sldMk cId="3179575992" sldId="298"/>
        </pc:sldMkLst>
        <pc:spChg chg="mod ord">
          <ac:chgData name="Andrey Bessa" userId="f385c16ceb043d3c" providerId="LiveId" clId="{A8383FB9-BDE4-4E6B-9210-EC1D9203A9AF}" dt="2023-07-31T16:07:08.889" v="351" actId="1038"/>
          <ac:spMkLst>
            <pc:docMk/>
            <pc:sldMk cId="3179575992" sldId="298"/>
            <ac:spMk id="4" creationId="{00000000-0000-0000-0000-000000000000}"/>
          </ac:spMkLst>
        </pc:spChg>
        <pc:spChg chg="add del">
          <ac:chgData name="Andrey Bessa" userId="f385c16ceb043d3c" providerId="LiveId" clId="{A8383FB9-BDE4-4E6B-9210-EC1D9203A9AF}" dt="2023-07-31T15:37:37.616" v="60" actId="26606"/>
          <ac:spMkLst>
            <pc:docMk/>
            <pc:sldMk cId="3179575992" sldId="298"/>
            <ac:spMk id="1031" creationId="{37C89E4B-3C9F-44B9-8B86-D9E3D112D8EC}"/>
          </ac:spMkLst>
        </pc:spChg>
        <pc:spChg chg="add del">
          <ac:chgData name="Andrey Bessa" userId="f385c16ceb043d3c" providerId="LiveId" clId="{A8383FB9-BDE4-4E6B-9210-EC1D9203A9AF}" dt="2023-07-31T15:40:04.500" v="89" actId="26606"/>
          <ac:spMkLst>
            <pc:docMk/>
            <pc:sldMk cId="3179575992" sldId="298"/>
            <ac:spMk id="1040" creationId="{9C6777B5-64F4-4200-B099-34168B69FE53}"/>
          </ac:spMkLst>
        </pc:spChg>
        <pc:spChg chg="add del">
          <ac:chgData name="Andrey Bessa" userId="f385c16ceb043d3c" providerId="LiveId" clId="{A8383FB9-BDE4-4E6B-9210-EC1D9203A9AF}" dt="2023-07-31T15:40:04.500" v="89" actId="26606"/>
          <ac:spMkLst>
            <pc:docMk/>
            <pc:sldMk cId="3179575992" sldId="298"/>
            <ac:spMk id="1042" creationId="{9B37791B-B040-4694-BFDC-8DD132D86E8E}"/>
          </ac:spMkLst>
        </pc:spChg>
        <pc:spChg chg="add del">
          <ac:chgData name="Andrey Bessa" userId="f385c16ceb043d3c" providerId="LiveId" clId="{A8383FB9-BDE4-4E6B-9210-EC1D9203A9AF}" dt="2023-07-31T15:40:04.478" v="88" actId="26606"/>
          <ac:spMkLst>
            <pc:docMk/>
            <pc:sldMk cId="3179575992" sldId="298"/>
            <ac:spMk id="1051" creationId="{0D7B6173-1D58-48E2-83CF-37350F315F75}"/>
          </ac:spMkLst>
        </pc:spChg>
        <pc:spChg chg="add del">
          <ac:chgData name="Andrey Bessa" userId="f385c16ceb043d3c" providerId="LiveId" clId="{A8383FB9-BDE4-4E6B-9210-EC1D9203A9AF}" dt="2023-07-31T15:40:04.478" v="88" actId="26606"/>
          <ac:spMkLst>
            <pc:docMk/>
            <pc:sldMk cId="3179575992" sldId="298"/>
            <ac:spMk id="1053" creationId="{2F36CA75-CFBF-4844-B719-8FE9EBADA9AF}"/>
          </ac:spMkLst>
        </pc:spChg>
        <pc:spChg chg="add del">
          <ac:chgData name="Andrey Bessa" userId="f385c16ceb043d3c" providerId="LiveId" clId="{A8383FB9-BDE4-4E6B-9210-EC1D9203A9AF}" dt="2023-07-31T15:40:04.478" v="88" actId="26606"/>
          <ac:spMkLst>
            <pc:docMk/>
            <pc:sldMk cId="3179575992" sldId="298"/>
            <ac:spMk id="1055" creationId="{3D4A84B9-E564-4DD0-97F8-DBF1C460C28A}"/>
          </ac:spMkLst>
        </pc:spChg>
        <pc:spChg chg="add del">
          <ac:chgData name="Andrey Bessa" userId="f385c16ceb043d3c" providerId="LiveId" clId="{A8383FB9-BDE4-4E6B-9210-EC1D9203A9AF}" dt="2023-07-31T15:40:04.478" v="88" actId="26606"/>
          <ac:spMkLst>
            <pc:docMk/>
            <pc:sldMk cId="3179575992" sldId="298"/>
            <ac:spMk id="1057" creationId="{102382E0-0A09-46AE-B955-B911CAFE7F00}"/>
          </ac:spMkLst>
        </pc:spChg>
        <pc:spChg chg="add del">
          <ac:chgData name="Andrey Bessa" userId="f385c16ceb043d3c" providerId="LiveId" clId="{A8383FB9-BDE4-4E6B-9210-EC1D9203A9AF}" dt="2023-07-31T15:40:04.478" v="88" actId="26606"/>
          <ac:spMkLst>
            <pc:docMk/>
            <pc:sldMk cId="3179575992" sldId="298"/>
            <ac:spMk id="1059" creationId="{7DE75D4A-0965-4973-BE75-DECCAC9A9614}"/>
          </ac:spMkLst>
        </pc:spChg>
        <pc:spChg chg="add del">
          <ac:chgData name="Andrey Bessa" userId="f385c16ceb043d3c" providerId="LiveId" clId="{A8383FB9-BDE4-4E6B-9210-EC1D9203A9AF}" dt="2023-07-31T15:41:43.769" v="121" actId="26606"/>
          <ac:spMkLst>
            <pc:docMk/>
            <pc:sldMk cId="3179575992" sldId="298"/>
            <ac:spMk id="1063" creationId="{1A9F7B4E-B03D-4F64-BE33-00D074458D45}"/>
          </ac:spMkLst>
        </pc:spChg>
        <pc:spChg chg="add del">
          <ac:chgData name="Andrey Bessa" userId="f385c16ceb043d3c" providerId="LiveId" clId="{A8383FB9-BDE4-4E6B-9210-EC1D9203A9AF}" dt="2023-07-31T15:41:43.769" v="121" actId="26606"/>
          <ac:spMkLst>
            <pc:docMk/>
            <pc:sldMk cId="3179575992" sldId="298"/>
            <ac:spMk id="1064" creationId="{7E2BE7F7-CA89-4002-ACCE-A478AEA24F5E}"/>
          </ac:spMkLst>
        </pc:spChg>
        <pc:spChg chg="add del">
          <ac:chgData name="Andrey Bessa" userId="f385c16ceb043d3c" providerId="LiveId" clId="{A8383FB9-BDE4-4E6B-9210-EC1D9203A9AF}" dt="2023-07-31T15:41:25.169" v="118" actId="26606"/>
          <ac:spMkLst>
            <pc:docMk/>
            <pc:sldMk cId="3179575992" sldId="298"/>
            <ac:spMk id="1069" creationId="{9DAE9059-5BC0-4B75-B536-54BFB08FFE22}"/>
          </ac:spMkLst>
        </pc:spChg>
        <pc:spChg chg="add del">
          <ac:chgData name="Andrey Bessa" userId="f385c16ceb043d3c" providerId="LiveId" clId="{A8383FB9-BDE4-4E6B-9210-EC1D9203A9AF}" dt="2023-07-31T15:41:25.169" v="118" actId="26606"/>
          <ac:spMkLst>
            <pc:docMk/>
            <pc:sldMk cId="3179575992" sldId="298"/>
            <ac:spMk id="1071" creationId="{F17EE558-8341-47F3-B29A-14E701B362B4}"/>
          </ac:spMkLst>
        </pc:spChg>
        <pc:spChg chg="add del">
          <ac:chgData name="Andrey Bessa" userId="f385c16ceb043d3c" providerId="LiveId" clId="{A8383FB9-BDE4-4E6B-9210-EC1D9203A9AF}" dt="2023-07-31T15:41:43.752" v="120" actId="26606"/>
          <ac:spMkLst>
            <pc:docMk/>
            <pc:sldMk cId="3179575992" sldId="298"/>
            <ac:spMk id="1082" creationId="{73AD41DB-DF9F-49BC-85AE-6AB1840AD517}"/>
          </ac:spMkLst>
        </pc:spChg>
        <pc:spChg chg="add">
          <ac:chgData name="Andrey Bessa" userId="f385c16ceb043d3c" providerId="LiveId" clId="{A8383FB9-BDE4-4E6B-9210-EC1D9203A9AF}" dt="2023-07-31T15:41:43.769" v="121" actId="26606"/>
          <ac:spMkLst>
            <pc:docMk/>
            <pc:sldMk cId="3179575992" sldId="298"/>
            <ac:spMk id="1086" creationId="{A9D6EEA4-51EF-4796-BE5B-F3EB11F23ED7}"/>
          </ac:spMkLst>
        </pc:spChg>
        <pc:grpChg chg="add del">
          <ac:chgData name="Andrey Bessa" userId="f385c16ceb043d3c" providerId="LiveId" clId="{A8383FB9-BDE4-4E6B-9210-EC1D9203A9AF}" dt="2023-07-31T15:40:04.500" v="89" actId="26606"/>
          <ac:grpSpMkLst>
            <pc:docMk/>
            <pc:sldMk cId="3179575992" sldId="298"/>
            <ac:grpSpMk id="1044" creationId="{4252769E-B9F0-4068-A645-5BBEF16E9C28}"/>
          </ac:grpSpMkLst>
        </pc:grpChg>
        <pc:grpChg chg="add del">
          <ac:chgData name="Andrey Bessa" userId="f385c16ceb043d3c" providerId="LiveId" clId="{A8383FB9-BDE4-4E6B-9210-EC1D9203A9AF}" dt="2023-07-31T15:41:25.169" v="118" actId="26606"/>
          <ac:grpSpMkLst>
            <pc:docMk/>
            <pc:sldMk cId="3179575992" sldId="298"/>
            <ac:grpSpMk id="1073" creationId="{73FC59CD-C9DA-4650-8128-10CD2396E33D}"/>
          </ac:grpSpMkLst>
        </pc:grpChg>
        <pc:grpChg chg="add del">
          <ac:chgData name="Andrey Bessa" userId="f385c16ceb043d3c" providerId="LiveId" clId="{A8383FB9-BDE4-4E6B-9210-EC1D9203A9AF}" dt="2023-07-31T15:41:43.752" v="120" actId="26606"/>
          <ac:grpSpMkLst>
            <pc:docMk/>
            <pc:sldMk cId="3179575992" sldId="298"/>
            <ac:grpSpMk id="1083" creationId="{A4AE1828-51FD-4AD7-BCF6-9AF5C696CE5D}"/>
          </ac:grpSpMkLst>
        </pc:grpChg>
        <pc:picChg chg="mod">
          <ac:chgData name="Andrey Bessa" userId="f385c16ceb043d3c" providerId="LiveId" clId="{A8383FB9-BDE4-4E6B-9210-EC1D9203A9AF}" dt="2023-07-31T16:09:18.604" v="364" actId="1037"/>
          <ac:picMkLst>
            <pc:docMk/>
            <pc:sldMk cId="3179575992" sldId="298"/>
            <ac:picMk id="2" creationId="{9138BEF2-E77F-2A9B-5AD6-E4F3BFA27530}"/>
          </ac:picMkLst>
        </pc:picChg>
        <pc:picChg chg="mod ord">
          <ac:chgData name="Andrey Bessa" userId="f385c16ceb043d3c" providerId="LiveId" clId="{A8383FB9-BDE4-4E6B-9210-EC1D9203A9AF}" dt="2023-07-31T15:41:43.769" v="121" actId="26606"/>
          <ac:picMkLst>
            <pc:docMk/>
            <pc:sldMk cId="3179575992" sldId="298"/>
            <ac:picMk id="1026" creationId="{27E51BA0-1E57-47AB-88FF-3A8EAB317DC6}"/>
          </ac:picMkLst>
        </pc:picChg>
        <pc:picChg chg="add del">
          <ac:chgData name="Andrey Bessa" userId="f385c16ceb043d3c" providerId="LiveId" clId="{A8383FB9-BDE4-4E6B-9210-EC1D9203A9AF}" dt="2023-07-31T15:40:04.478" v="88" actId="26606"/>
          <ac:picMkLst>
            <pc:docMk/>
            <pc:sldMk cId="3179575992" sldId="298"/>
            <ac:picMk id="1061" creationId="{4A599609-F5C2-4A0B-A992-913F814A631A}"/>
          </ac:picMkLst>
        </pc:picChg>
        <pc:cxnChg chg="add del">
          <ac:chgData name="Andrey Bessa" userId="f385c16ceb043d3c" providerId="LiveId" clId="{A8383FB9-BDE4-4E6B-9210-EC1D9203A9AF}" dt="2023-07-31T15:37:37.616" v="60" actId="26606"/>
          <ac:cxnSpMkLst>
            <pc:docMk/>
            <pc:sldMk cId="3179575992" sldId="298"/>
            <ac:cxnSpMk id="1033" creationId="{AA2EAA10-076F-46BD-8F0F-B9A2FB77A85C}"/>
          </ac:cxnSpMkLst>
        </pc:cxnChg>
        <pc:cxnChg chg="add del">
          <ac:chgData name="Andrey Bessa" userId="f385c16ceb043d3c" providerId="LiveId" clId="{A8383FB9-BDE4-4E6B-9210-EC1D9203A9AF}" dt="2023-07-31T15:37:37.616" v="60" actId="26606"/>
          <ac:cxnSpMkLst>
            <pc:docMk/>
            <pc:sldMk cId="3179575992" sldId="298"/>
            <ac:cxnSpMk id="1035" creationId="{D891E407-403B-4764-86C9-33A56D3BCAA3}"/>
          </ac:cxnSpMkLst>
        </pc:cxnChg>
      </pc:sldChg>
      <pc:sldChg chg="modSp mod">
        <pc:chgData name="Andrey Bessa" userId="f385c16ceb043d3c" providerId="LiveId" clId="{A8383FB9-BDE4-4E6B-9210-EC1D9203A9AF}" dt="2023-07-31T16:00:12.941" v="244" actId="14100"/>
        <pc:sldMkLst>
          <pc:docMk/>
          <pc:sldMk cId="2248086342" sldId="306"/>
        </pc:sldMkLst>
        <pc:spChg chg="mod">
          <ac:chgData name="Andrey Bessa" userId="f385c16ceb043d3c" providerId="LiveId" clId="{A8383FB9-BDE4-4E6B-9210-EC1D9203A9AF}" dt="2023-07-31T16:00:12.941" v="244" actId="14100"/>
          <ac:spMkLst>
            <pc:docMk/>
            <pc:sldMk cId="2248086342" sldId="306"/>
            <ac:spMk id="45" creationId="{3637F55D-9F1E-420F-9D51-B989005CB23E}"/>
          </ac:spMkLst>
        </pc:spChg>
      </pc:sldChg>
      <pc:sldChg chg="modSp mod">
        <pc:chgData name="Andrey Bessa" userId="f385c16ceb043d3c" providerId="LiveId" clId="{A8383FB9-BDE4-4E6B-9210-EC1D9203A9AF}" dt="2023-07-31T16:00:27.029" v="246" actId="1076"/>
        <pc:sldMkLst>
          <pc:docMk/>
          <pc:sldMk cId="634455435" sldId="308"/>
        </pc:sldMkLst>
        <pc:grpChg chg="mod">
          <ac:chgData name="Andrey Bessa" userId="f385c16ceb043d3c" providerId="LiveId" clId="{A8383FB9-BDE4-4E6B-9210-EC1D9203A9AF}" dt="2023-07-31T16:00:27.029" v="246" actId="1076"/>
          <ac:grpSpMkLst>
            <pc:docMk/>
            <pc:sldMk cId="634455435" sldId="308"/>
            <ac:grpSpMk id="11" creationId="{B5E284A1-0435-46A8-88A8-F490AB2F8E05}"/>
          </ac:grpSpMkLst>
        </pc:grpChg>
      </pc:sldChg>
      <pc:sldChg chg="delSp modSp mod">
        <pc:chgData name="Andrey Bessa" userId="f385c16ceb043d3c" providerId="LiveId" clId="{A8383FB9-BDE4-4E6B-9210-EC1D9203A9AF}" dt="2023-07-31T16:06:25.131" v="337" actId="1076"/>
        <pc:sldMkLst>
          <pc:docMk/>
          <pc:sldMk cId="3217852230" sldId="309"/>
        </pc:sldMkLst>
        <pc:spChg chg="mod">
          <ac:chgData name="Andrey Bessa" userId="f385c16ceb043d3c" providerId="LiveId" clId="{A8383FB9-BDE4-4E6B-9210-EC1D9203A9AF}" dt="2023-07-31T16:06:19.998" v="336" actId="1035"/>
          <ac:spMkLst>
            <pc:docMk/>
            <pc:sldMk cId="3217852230" sldId="309"/>
            <ac:spMk id="10" creationId="{EB93B895-ABB6-4C66-947E-623DDBB8B359}"/>
          </ac:spMkLst>
        </pc:spChg>
        <pc:spChg chg="mod">
          <ac:chgData name="Andrey Bessa" userId="f385c16ceb043d3c" providerId="LiveId" clId="{A8383FB9-BDE4-4E6B-9210-EC1D9203A9AF}" dt="2023-07-31T16:06:19.998" v="336" actId="1035"/>
          <ac:spMkLst>
            <pc:docMk/>
            <pc:sldMk cId="3217852230" sldId="309"/>
            <ac:spMk id="18" creationId="{717FEEC1-FA59-45E3-AF9D-B2D6961B226B}"/>
          </ac:spMkLst>
        </pc:spChg>
        <pc:spChg chg="mod">
          <ac:chgData name="Andrey Bessa" userId="f385c16ceb043d3c" providerId="LiveId" clId="{A8383FB9-BDE4-4E6B-9210-EC1D9203A9AF}" dt="2023-07-31T16:06:19.998" v="336" actId="1035"/>
          <ac:spMkLst>
            <pc:docMk/>
            <pc:sldMk cId="3217852230" sldId="309"/>
            <ac:spMk id="19" creationId="{7D2C7551-3D75-44D3-9474-49D22E7CD362}"/>
          </ac:spMkLst>
        </pc:spChg>
        <pc:spChg chg="del mod">
          <ac:chgData name="Andrey Bessa" userId="f385c16ceb043d3c" providerId="LiveId" clId="{A8383FB9-BDE4-4E6B-9210-EC1D9203A9AF}" dt="2023-07-31T16:05:56.614" v="291" actId="478"/>
          <ac:spMkLst>
            <pc:docMk/>
            <pc:sldMk cId="3217852230" sldId="309"/>
            <ac:spMk id="23" creationId="{D49E382F-4382-45EA-9AE9-98B22DE4D8D1}"/>
          </ac:spMkLst>
        </pc:spChg>
        <pc:grpChg chg="mod">
          <ac:chgData name="Andrey Bessa" userId="f385c16ceb043d3c" providerId="LiveId" clId="{A8383FB9-BDE4-4E6B-9210-EC1D9203A9AF}" dt="2023-07-31T16:06:19.998" v="336" actId="1035"/>
          <ac:grpSpMkLst>
            <pc:docMk/>
            <pc:sldMk cId="3217852230" sldId="309"/>
            <ac:grpSpMk id="16" creationId="{238BC913-9972-4282-9C51-9B40A21CB6D3}"/>
          </ac:grpSpMkLst>
        </pc:grpChg>
        <pc:grpChg chg="mod">
          <ac:chgData name="Andrey Bessa" userId="f385c16ceb043d3c" providerId="LiveId" clId="{A8383FB9-BDE4-4E6B-9210-EC1D9203A9AF}" dt="2023-07-31T16:06:19.998" v="336" actId="1035"/>
          <ac:grpSpMkLst>
            <pc:docMk/>
            <pc:sldMk cId="3217852230" sldId="309"/>
            <ac:grpSpMk id="17" creationId="{93634598-C5A6-4A7F-AFEE-6363F07E170D}"/>
          </ac:grpSpMkLst>
        </pc:grpChg>
        <pc:picChg chg="mod">
          <ac:chgData name="Andrey Bessa" userId="f385c16ceb043d3c" providerId="LiveId" clId="{A8383FB9-BDE4-4E6B-9210-EC1D9203A9AF}" dt="2023-07-31T16:06:19.998" v="336" actId="1035"/>
          <ac:picMkLst>
            <pc:docMk/>
            <pc:sldMk cId="3217852230" sldId="309"/>
            <ac:picMk id="11" creationId="{6D3109C3-2421-46A0-8905-CCB7802D0AD4}"/>
          </ac:picMkLst>
        </pc:picChg>
        <pc:picChg chg="mod">
          <ac:chgData name="Andrey Bessa" userId="f385c16ceb043d3c" providerId="LiveId" clId="{A8383FB9-BDE4-4E6B-9210-EC1D9203A9AF}" dt="2023-07-31T16:06:19.998" v="336" actId="1035"/>
          <ac:picMkLst>
            <pc:docMk/>
            <pc:sldMk cId="3217852230" sldId="309"/>
            <ac:picMk id="20" creationId="{77300112-9210-48A9-8719-3F6CC26DFD12}"/>
          </ac:picMkLst>
        </pc:picChg>
        <pc:picChg chg="mod">
          <ac:chgData name="Andrey Bessa" userId="f385c16ceb043d3c" providerId="LiveId" clId="{A8383FB9-BDE4-4E6B-9210-EC1D9203A9AF}" dt="2023-07-31T16:06:19.998" v="336" actId="1035"/>
          <ac:picMkLst>
            <pc:docMk/>
            <pc:sldMk cId="3217852230" sldId="309"/>
            <ac:picMk id="21" creationId="{5E4A0E31-0BEC-453A-B73B-32134B380429}"/>
          </ac:picMkLst>
        </pc:picChg>
        <pc:picChg chg="mod">
          <ac:chgData name="Andrey Bessa" userId="f385c16ceb043d3c" providerId="LiveId" clId="{A8383FB9-BDE4-4E6B-9210-EC1D9203A9AF}" dt="2023-07-31T16:06:25.131" v="337" actId="1076"/>
          <ac:picMkLst>
            <pc:docMk/>
            <pc:sldMk cId="3217852230" sldId="309"/>
            <ac:picMk id="22" creationId="{6AC2EF90-3B6D-4B43-81BC-39D1FE21A927}"/>
          </ac:picMkLst>
        </pc:picChg>
      </pc:sldChg>
      <pc:sldChg chg="modSp mod">
        <pc:chgData name="Andrey Bessa" userId="f385c16ceb043d3c" providerId="LiveId" clId="{A8383FB9-BDE4-4E6B-9210-EC1D9203A9AF}" dt="2023-07-31T16:04:51.594" v="287" actId="1036"/>
        <pc:sldMkLst>
          <pc:docMk/>
          <pc:sldMk cId="691187209" sldId="315"/>
        </pc:sldMkLst>
        <pc:spChg chg="mod">
          <ac:chgData name="Andrey Bessa" userId="f385c16ceb043d3c" providerId="LiveId" clId="{A8383FB9-BDE4-4E6B-9210-EC1D9203A9AF}" dt="2023-07-31T16:04:47.207" v="284" actId="1037"/>
          <ac:spMkLst>
            <pc:docMk/>
            <pc:sldMk cId="691187209" sldId="315"/>
            <ac:spMk id="10" creationId="{48D7B3C8-5182-67A4-FD63-AF61EEEBD302}"/>
          </ac:spMkLst>
        </pc:spChg>
        <pc:spChg chg="mod">
          <ac:chgData name="Andrey Bessa" userId="f385c16ceb043d3c" providerId="LiveId" clId="{A8383FB9-BDE4-4E6B-9210-EC1D9203A9AF}" dt="2023-07-31T16:04:51.594" v="287" actId="1036"/>
          <ac:spMkLst>
            <pc:docMk/>
            <pc:sldMk cId="691187209" sldId="315"/>
            <ac:spMk id="13" creationId="{BADC6B70-6021-712D-0BF6-3E97803D847A}"/>
          </ac:spMkLst>
        </pc:spChg>
      </pc:sldChg>
      <pc:sldChg chg="delSp modSp mod modAnim">
        <pc:chgData name="Andrey Bessa" userId="f385c16ceb043d3c" providerId="LiveId" clId="{A8383FB9-BDE4-4E6B-9210-EC1D9203A9AF}" dt="2023-07-31T16:04:08.367" v="277"/>
        <pc:sldMkLst>
          <pc:docMk/>
          <pc:sldMk cId="2859972907" sldId="334"/>
        </pc:sldMkLst>
        <pc:spChg chg="mod">
          <ac:chgData name="Andrey Bessa" userId="f385c16ceb043d3c" providerId="LiveId" clId="{A8383FB9-BDE4-4E6B-9210-EC1D9203A9AF}" dt="2023-07-31T16:03:52.495" v="273" actId="1076"/>
          <ac:spMkLst>
            <pc:docMk/>
            <pc:sldMk cId="2859972907" sldId="334"/>
            <ac:spMk id="4" creationId="{8714479F-0E31-A9FB-9602-5A39E2B652B8}"/>
          </ac:spMkLst>
        </pc:spChg>
        <pc:spChg chg="mod">
          <ac:chgData name="Andrey Bessa" userId="f385c16ceb043d3c" providerId="LiveId" clId="{A8383FB9-BDE4-4E6B-9210-EC1D9203A9AF}" dt="2023-07-31T16:03:40.563" v="269" actId="1076"/>
          <ac:spMkLst>
            <pc:docMk/>
            <pc:sldMk cId="2859972907" sldId="334"/>
            <ac:spMk id="6" creationId="{9A56CA66-6174-D58D-A2FE-2676BBCDB199}"/>
          </ac:spMkLst>
        </pc:spChg>
        <pc:spChg chg="mod">
          <ac:chgData name="Andrey Bessa" userId="f385c16ceb043d3c" providerId="LiveId" clId="{A8383FB9-BDE4-4E6B-9210-EC1D9203A9AF}" dt="2023-07-31T16:04:00.376" v="275" actId="1076"/>
          <ac:spMkLst>
            <pc:docMk/>
            <pc:sldMk cId="2859972907" sldId="334"/>
            <ac:spMk id="7" creationId="{902F46D6-754E-FA33-71E5-5F69C4453D5C}"/>
          </ac:spMkLst>
        </pc:spChg>
        <pc:spChg chg="del mod">
          <ac:chgData name="Andrey Bessa" userId="f385c16ceb043d3c" providerId="LiveId" clId="{A8383FB9-BDE4-4E6B-9210-EC1D9203A9AF}" dt="2023-07-31T16:03:50.344" v="272" actId="478"/>
          <ac:spMkLst>
            <pc:docMk/>
            <pc:sldMk cId="2859972907" sldId="334"/>
            <ac:spMk id="46" creationId="{00000000-0000-0000-0000-000000000000}"/>
          </ac:spMkLst>
        </pc:spChg>
        <pc:spChg chg="mod">
          <ac:chgData name="Andrey Bessa" userId="f385c16ceb043d3c" providerId="LiveId" clId="{A8383FB9-BDE4-4E6B-9210-EC1D9203A9AF}" dt="2023-07-31T16:03:40.563" v="269" actId="1076"/>
          <ac:spMkLst>
            <pc:docMk/>
            <pc:sldMk cId="2859972907" sldId="334"/>
            <ac:spMk id="51" creationId="{00000000-0000-0000-0000-000000000000}"/>
          </ac:spMkLst>
        </pc:spChg>
        <pc:spChg chg="mod">
          <ac:chgData name="Andrey Bessa" userId="f385c16ceb043d3c" providerId="LiveId" clId="{A8383FB9-BDE4-4E6B-9210-EC1D9203A9AF}" dt="2023-07-31T16:03:40.563" v="269" actId="1076"/>
          <ac:spMkLst>
            <pc:docMk/>
            <pc:sldMk cId="2859972907" sldId="334"/>
            <ac:spMk id="53" creationId="{2B067906-7F69-4748-9417-798CC32ACA9A}"/>
          </ac:spMkLst>
        </pc:spChg>
        <pc:grpChg chg="mod">
          <ac:chgData name="Andrey Bessa" userId="f385c16ceb043d3c" providerId="LiveId" clId="{A8383FB9-BDE4-4E6B-9210-EC1D9203A9AF}" dt="2023-07-31T16:04:05.215" v="276" actId="1076"/>
          <ac:grpSpMkLst>
            <pc:docMk/>
            <pc:sldMk cId="2859972907" sldId="334"/>
            <ac:grpSpMk id="10" creationId="{2BDEFF8E-0066-41E1-013B-AE1EC84149A8}"/>
          </ac:grpSpMkLst>
        </pc:grpChg>
        <pc:picChg chg="mod">
          <ac:chgData name="Andrey Bessa" userId="f385c16ceb043d3c" providerId="LiveId" clId="{A8383FB9-BDE4-4E6B-9210-EC1D9203A9AF}" dt="2023-07-31T16:03:40.563" v="269" actId="1076"/>
          <ac:picMkLst>
            <pc:docMk/>
            <pc:sldMk cId="2859972907" sldId="334"/>
            <ac:picMk id="5" creationId="{C6BFF177-F3BA-DC2F-9501-41279AF8D0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707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9CFB8-A1BF-4B66-B857-CCFE2947B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12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7C3455-FD63-9640-C2E0-09302B3AE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3081"/>
            <a:ext cx="10972800" cy="1986280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012104-F9ED-3B98-A399-A883B399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DA5-F537-42BC-8B28-B583DC3A8068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9BBFF4-D54B-F761-4889-AAD8782E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2C274A-AE14-FC59-F5B8-E6F6CFA0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96507-61A3-47E5-BC52-1FE342EE04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5874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022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preserve="1">
  <p:cSld name="Slide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5754" y="3337116"/>
            <a:ext cx="11818904" cy="176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Verdana"/>
              <a:buNone/>
              <a:defRPr sz="4800" b="1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194560" y="4892489"/>
            <a:ext cx="10241280" cy="1366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320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spcBef>
                <a:spcPts val="896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68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0948794" y="7833118"/>
            <a:ext cx="341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70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 preserve="1">
  <p:cSld name="Layout Personalizad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1625128" y="1360646"/>
            <a:ext cx="1138014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None/>
              <a:defRPr sz="3840" b="1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1"/>
          </p:nvPr>
        </p:nvSpPr>
        <p:spPr>
          <a:xfrm>
            <a:off x="1604905" y="2774144"/>
            <a:ext cx="11420590" cy="41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31520" lvl="0" indent="-50800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240">
                <a:latin typeface="Verdana"/>
                <a:ea typeface="Verdana"/>
                <a:cs typeface="Verdana"/>
                <a:sym typeface="Verdana"/>
              </a:defRPr>
            </a:lvl1pPr>
            <a:lvl2pPr marL="1463040" lvl="1" indent="-50800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2240">
                <a:latin typeface="Verdana"/>
                <a:ea typeface="Verdana"/>
                <a:cs typeface="Verdana"/>
                <a:sym typeface="Verdana"/>
              </a:defRPr>
            </a:lvl2pPr>
            <a:lvl3pPr marL="2194560" lvl="2" indent="-50800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2240">
                <a:latin typeface="Verdana"/>
                <a:ea typeface="Verdana"/>
                <a:cs typeface="Verdana"/>
                <a:sym typeface="Verdana"/>
              </a:defRPr>
            </a:lvl3pPr>
            <a:lvl4pPr marL="2926080" lvl="3" indent="-50800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2240">
                <a:latin typeface="Verdana"/>
                <a:ea typeface="Verdana"/>
                <a:cs typeface="Verdana"/>
                <a:sym typeface="Verdana"/>
              </a:defRPr>
            </a:lvl4pPr>
            <a:lvl5pPr marL="3657600" lvl="4" indent="-50800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2240">
                <a:latin typeface="Verdana"/>
                <a:ea typeface="Verdana"/>
                <a:cs typeface="Verdana"/>
                <a:sym typeface="Verdana"/>
              </a:defRPr>
            </a:lvl5pPr>
            <a:lvl6pPr marL="4389120" lvl="5" indent="-56896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00"/>
            </a:lvl6pPr>
            <a:lvl7pPr marL="5120640" lvl="6" indent="-56896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00"/>
            </a:lvl7pPr>
            <a:lvl8pPr marL="5852160" lvl="7" indent="-56896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00"/>
            </a:lvl8pPr>
            <a:lvl9pPr marL="6583680" lvl="8" indent="-56896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32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1896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3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720" b="1" i="0">
                <a:solidFill>
                  <a:srgbClr val="1A1A1A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59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7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7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075675" y="6704856"/>
            <a:ext cx="365759" cy="2432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15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41460">
              <a:spcBef>
                <a:spcPts val="87"/>
              </a:spcBef>
            </a:pPr>
            <a:fld id="{81D60167-4931-47E6-BA6A-407CBD079E47}" type="slidenum">
              <a:rPr lang="pt-BR" spc="44" smtClean="0"/>
              <a:pPr marL="41460">
                <a:spcBef>
                  <a:spcPts val="87"/>
                </a:spcBef>
              </a:pPr>
              <a:t>‹nº›</a:t>
            </a:fld>
            <a:endParaRPr lang="pt-BR" spc="44" dirty="0"/>
          </a:p>
        </p:txBody>
      </p:sp>
    </p:spTree>
    <p:extLst>
      <p:ext uri="{BB962C8B-B14F-4D97-AF65-F5344CB8AC3E}">
        <p14:creationId xmlns:p14="http://schemas.microsoft.com/office/powerpoint/2010/main" val="167764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E0B08-D995-9207-D680-107B6B419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12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B20995-277F-E04D-6F58-A7D50FB43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3081"/>
            <a:ext cx="10972800" cy="1986280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1F4A2-C73A-6B59-8F87-C5119B25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F71B-743F-40F8-8271-57EE9D4FE1B1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2B92BD-2BAC-FFB1-69CB-D17DFCFD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6BDD09-007D-01B9-980B-9D58825E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01D6-CACF-4C58-8FE0-9D4F587E6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26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EFA42F-F382-22A0-B5B2-3E37CE8E9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1" y="439422"/>
            <a:ext cx="3154680" cy="69722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71C4D0-11DA-8021-154A-CFAEF6DE5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1" y="439422"/>
            <a:ext cx="9220200" cy="69722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1C72C4-0FE2-013A-278C-DA41FBDF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F71B-743F-40F8-8271-57EE9D4FE1B1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6AA5C3-C430-CE9B-4D94-DFA1C0B5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BB5452-11A1-46E8-6EF5-3B350DD1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01D6-CACF-4C58-8FE0-9D4F587E6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43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1ECDA28-2148-71EA-7A4C-3AC59322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9422"/>
            <a:ext cx="12618720" cy="159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DA454C-86E8-D71D-AD1D-D03AF0F5F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2021"/>
            <a:ext cx="12618720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1B5FE-5E9A-D391-444C-97F87086A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9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FEDA5-F537-42BC-8B28-B583DC3A8068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E0089-AF6F-3143-0438-DE41B1B44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9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A7EEC-9E98-F231-E574-63037E5B7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9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96507-61A3-47E5-BC52-1FE342EE04C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Google Shape;14;p2">
            <a:extLst>
              <a:ext uri="{FF2B5EF4-FFF2-40B4-BE49-F238E27FC236}">
                <a16:creationId xmlns:a16="http://schemas.microsoft.com/office/drawing/2014/main" id="{CD7A38E9-9F7C-BCAE-CE81-F44C7B92B27D}"/>
              </a:ext>
            </a:extLst>
          </p:cNvPr>
          <p:cNvSpPr txBox="1">
            <a:spLocks/>
          </p:cNvSpPr>
          <p:nvPr/>
        </p:nvSpPr>
        <p:spPr>
          <a:xfrm>
            <a:off x="10948794" y="7833118"/>
            <a:ext cx="341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z="2240" smtClean="0"/>
              <a:pPr/>
              <a:t>‹nº›</a:t>
            </a:fld>
            <a:endParaRPr lang="pt-BR" sz="2240"/>
          </a:p>
        </p:txBody>
      </p:sp>
      <p:sp>
        <p:nvSpPr>
          <p:cNvPr id="8" name="Google Shape;15;p2">
            <a:extLst>
              <a:ext uri="{FF2B5EF4-FFF2-40B4-BE49-F238E27FC236}">
                <a16:creationId xmlns:a16="http://schemas.microsoft.com/office/drawing/2014/main" id="{A8BEC023-8ECC-0E46-48D7-C40930F2E8F3}"/>
              </a:ext>
            </a:extLst>
          </p:cNvPr>
          <p:cNvSpPr/>
          <p:nvPr/>
        </p:nvSpPr>
        <p:spPr>
          <a:xfrm rot="1800000">
            <a:off x="12714360" y="6192600"/>
            <a:ext cx="4493299" cy="4493299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6;p2">
            <a:extLst>
              <a:ext uri="{FF2B5EF4-FFF2-40B4-BE49-F238E27FC236}">
                <a16:creationId xmlns:a16="http://schemas.microsoft.com/office/drawing/2014/main" id="{EAF2C049-190C-2217-2614-1AB8C089F656}"/>
              </a:ext>
            </a:extLst>
          </p:cNvPr>
          <p:cNvSpPr/>
          <p:nvPr/>
        </p:nvSpPr>
        <p:spPr>
          <a:xfrm rot="1800000">
            <a:off x="13181442" y="6659681"/>
            <a:ext cx="3559144" cy="3559144"/>
          </a:xfrm>
          <a:prstGeom prst="rect">
            <a:avLst/>
          </a:prstGeom>
          <a:noFill/>
          <a:ln w="38100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7;p2">
            <a:extLst>
              <a:ext uri="{FF2B5EF4-FFF2-40B4-BE49-F238E27FC236}">
                <a16:creationId xmlns:a16="http://schemas.microsoft.com/office/drawing/2014/main" id="{99D88312-77C0-7F41-6442-E6C85F8442A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67" b="3357"/>
          <a:stretch/>
        </p:blipFill>
        <p:spPr>
          <a:xfrm>
            <a:off x="-1707448" y="-2692967"/>
            <a:ext cx="6843328" cy="46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;p2">
            <a:extLst>
              <a:ext uri="{FF2B5EF4-FFF2-40B4-BE49-F238E27FC236}">
                <a16:creationId xmlns:a16="http://schemas.microsoft.com/office/drawing/2014/main" id="{7E8D377B-FE44-5A02-6951-F3A391DC39F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147" t="2372" r="8248"/>
          <a:stretch/>
        </p:blipFill>
        <p:spPr>
          <a:xfrm>
            <a:off x="8403716" y="6701245"/>
            <a:ext cx="5913122" cy="47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9;p2">
            <a:extLst>
              <a:ext uri="{FF2B5EF4-FFF2-40B4-BE49-F238E27FC236}">
                <a16:creationId xmlns:a16="http://schemas.microsoft.com/office/drawing/2014/main" id="{1D819D04-7FB6-F932-A60F-A61987B144B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791136" y="2083271"/>
            <a:ext cx="4703453" cy="432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;p2">
            <a:extLst>
              <a:ext uri="{FF2B5EF4-FFF2-40B4-BE49-F238E27FC236}">
                <a16:creationId xmlns:a16="http://schemas.microsoft.com/office/drawing/2014/main" id="{2BA1EB19-A1CC-7DC2-AE41-60432A634C8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1370" y="2271396"/>
            <a:ext cx="4166837" cy="95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;p2">
            <a:extLst>
              <a:ext uri="{FF2B5EF4-FFF2-40B4-BE49-F238E27FC236}">
                <a16:creationId xmlns:a16="http://schemas.microsoft.com/office/drawing/2014/main" id="{EF38B43B-6CDE-8C1E-6D2A-17F5F238F14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004" t="5653" r="10261"/>
          <a:stretch/>
        </p:blipFill>
        <p:spPr>
          <a:xfrm>
            <a:off x="6552055" y="6694783"/>
            <a:ext cx="3703320" cy="408175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;p2">
            <a:extLst>
              <a:ext uri="{FF2B5EF4-FFF2-40B4-BE49-F238E27FC236}">
                <a16:creationId xmlns:a16="http://schemas.microsoft.com/office/drawing/2014/main" id="{140D2B36-F9DE-29F1-9323-5C8A709F81D0}"/>
              </a:ext>
            </a:extLst>
          </p:cNvPr>
          <p:cNvSpPr/>
          <p:nvPr/>
        </p:nvSpPr>
        <p:spPr>
          <a:xfrm rot="18900000">
            <a:off x="3012447" y="808569"/>
            <a:ext cx="452142" cy="45214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3;p2">
            <a:extLst>
              <a:ext uri="{FF2B5EF4-FFF2-40B4-BE49-F238E27FC236}">
                <a16:creationId xmlns:a16="http://schemas.microsoft.com/office/drawing/2014/main" id="{95FC1CA3-88D1-AADF-B069-0E4D149BC467}"/>
              </a:ext>
            </a:extLst>
          </p:cNvPr>
          <p:cNvSpPr/>
          <p:nvPr/>
        </p:nvSpPr>
        <p:spPr>
          <a:xfrm rot="18900000">
            <a:off x="3689038" y="422879"/>
            <a:ext cx="226072" cy="22607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;p2">
            <a:extLst>
              <a:ext uri="{FF2B5EF4-FFF2-40B4-BE49-F238E27FC236}">
                <a16:creationId xmlns:a16="http://schemas.microsoft.com/office/drawing/2014/main" id="{79B686C1-96B5-1FC5-E370-705FC2068CE5}"/>
              </a:ext>
            </a:extLst>
          </p:cNvPr>
          <p:cNvSpPr/>
          <p:nvPr/>
        </p:nvSpPr>
        <p:spPr>
          <a:xfrm rot="18900000">
            <a:off x="11403111" y="7243958"/>
            <a:ext cx="452142" cy="45214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5;p2">
            <a:extLst>
              <a:ext uri="{FF2B5EF4-FFF2-40B4-BE49-F238E27FC236}">
                <a16:creationId xmlns:a16="http://schemas.microsoft.com/office/drawing/2014/main" id="{C8F9E4CE-41AE-9B7A-BD7E-C204B9022140}"/>
              </a:ext>
            </a:extLst>
          </p:cNvPr>
          <p:cNvSpPr/>
          <p:nvPr/>
        </p:nvSpPr>
        <p:spPr>
          <a:xfrm rot="18900000">
            <a:off x="839537" y="6742399"/>
            <a:ext cx="226072" cy="22607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;p2">
            <a:extLst>
              <a:ext uri="{FF2B5EF4-FFF2-40B4-BE49-F238E27FC236}">
                <a16:creationId xmlns:a16="http://schemas.microsoft.com/office/drawing/2014/main" id="{3EC8A07F-9A54-F351-0789-8822393E716A}"/>
              </a:ext>
            </a:extLst>
          </p:cNvPr>
          <p:cNvSpPr/>
          <p:nvPr/>
        </p:nvSpPr>
        <p:spPr>
          <a:xfrm>
            <a:off x="12530069" y="6470819"/>
            <a:ext cx="230426" cy="230426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880"/>
          </a:p>
        </p:txBody>
      </p:sp>
      <p:sp>
        <p:nvSpPr>
          <p:cNvPr id="20" name="Google Shape;27;p2">
            <a:extLst>
              <a:ext uri="{FF2B5EF4-FFF2-40B4-BE49-F238E27FC236}">
                <a16:creationId xmlns:a16="http://schemas.microsoft.com/office/drawing/2014/main" id="{E6D84945-F833-4723-9445-6CC8FA35A234}"/>
              </a:ext>
            </a:extLst>
          </p:cNvPr>
          <p:cNvSpPr/>
          <p:nvPr/>
        </p:nvSpPr>
        <p:spPr>
          <a:xfrm>
            <a:off x="2476267" y="1787999"/>
            <a:ext cx="192590" cy="192590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880"/>
          </a:p>
        </p:txBody>
      </p:sp>
      <p:sp>
        <p:nvSpPr>
          <p:cNvPr id="21" name="Google Shape;28;p2">
            <a:extLst>
              <a:ext uri="{FF2B5EF4-FFF2-40B4-BE49-F238E27FC236}">
                <a16:creationId xmlns:a16="http://schemas.microsoft.com/office/drawing/2014/main" id="{D3E5FB38-36DB-B3DF-F255-18644EBB578B}"/>
              </a:ext>
            </a:extLst>
          </p:cNvPr>
          <p:cNvSpPr/>
          <p:nvPr/>
        </p:nvSpPr>
        <p:spPr>
          <a:xfrm rot="18900000">
            <a:off x="13515124" y="966433"/>
            <a:ext cx="452142" cy="452142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9;p2">
            <a:extLst>
              <a:ext uri="{FF2B5EF4-FFF2-40B4-BE49-F238E27FC236}">
                <a16:creationId xmlns:a16="http://schemas.microsoft.com/office/drawing/2014/main" id="{C4D0D69D-2C25-196E-3D97-9222406339E9}"/>
              </a:ext>
            </a:extLst>
          </p:cNvPr>
          <p:cNvSpPr/>
          <p:nvPr/>
        </p:nvSpPr>
        <p:spPr>
          <a:xfrm rot="18900000">
            <a:off x="13578257" y="1353633"/>
            <a:ext cx="325870" cy="325870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0;p2">
            <a:extLst>
              <a:ext uri="{FF2B5EF4-FFF2-40B4-BE49-F238E27FC236}">
                <a16:creationId xmlns:a16="http://schemas.microsoft.com/office/drawing/2014/main" id="{68675CFA-6F56-C79A-48C4-1B55786B7634}"/>
              </a:ext>
            </a:extLst>
          </p:cNvPr>
          <p:cNvSpPr/>
          <p:nvPr/>
        </p:nvSpPr>
        <p:spPr>
          <a:xfrm rot="18900000">
            <a:off x="726502" y="7131924"/>
            <a:ext cx="452142" cy="452142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31;p2">
            <a:extLst>
              <a:ext uri="{FF2B5EF4-FFF2-40B4-BE49-F238E27FC236}">
                <a16:creationId xmlns:a16="http://schemas.microsoft.com/office/drawing/2014/main" id="{5C4CC921-0BE4-2D67-CA18-3B692673095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9856" b="27693"/>
          <a:stretch/>
        </p:blipFill>
        <p:spPr>
          <a:xfrm>
            <a:off x="3830674" y="7197240"/>
            <a:ext cx="1525909" cy="3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2;p2">
            <a:extLst>
              <a:ext uri="{FF2B5EF4-FFF2-40B4-BE49-F238E27FC236}">
                <a16:creationId xmlns:a16="http://schemas.microsoft.com/office/drawing/2014/main" id="{D7D48B52-01CA-01FE-6481-229CE3FC694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06919" y="6855433"/>
            <a:ext cx="759723" cy="101468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3;p2">
            <a:extLst>
              <a:ext uri="{FF2B5EF4-FFF2-40B4-BE49-F238E27FC236}">
                <a16:creationId xmlns:a16="http://schemas.microsoft.com/office/drawing/2014/main" id="{71B06C7D-6F7E-F0DE-F815-51B76FC32030}"/>
              </a:ext>
            </a:extLst>
          </p:cNvPr>
          <p:cNvSpPr/>
          <p:nvPr/>
        </p:nvSpPr>
        <p:spPr>
          <a:xfrm>
            <a:off x="-2926621" y="-443562"/>
            <a:ext cx="4838938" cy="4838938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880"/>
          </a:p>
        </p:txBody>
      </p:sp>
      <p:sp>
        <p:nvSpPr>
          <p:cNvPr id="27" name="Google Shape;34;p2">
            <a:extLst>
              <a:ext uri="{FF2B5EF4-FFF2-40B4-BE49-F238E27FC236}">
                <a16:creationId xmlns:a16="http://schemas.microsoft.com/office/drawing/2014/main" id="{6A7A1E6F-F15B-C0E7-9CAA-8A3693B2ECD6}"/>
              </a:ext>
            </a:extLst>
          </p:cNvPr>
          <p:cNvSpPr/>
          <p:nvPr/>
        </p:nvSpPr>
        <p:spPr>
          <a:xfrm>
            <a:off x="-2453650" y="29409"/>
            <a:ext cx="3893000" cy="3893000"/>
          </a:xfrm>
          <a:prstGeom prst="ellipse">
            <a:avLst/>
          </a:prstGeom>
          <a:noFill/>
          <a:ln w="28575" cap="flat" cmpd="sng">
            <a:solidFill>
              <a:srgbClr val="0085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880"/>
          </a:p>
        </p:txBody>
      </p:sp>
    </p:spTree>
    <p:extLst>
      <p:ext uri="{BB962C8B-B14F-4D97-AF65-F5344CB8AC3E}">
        <p14:creationId xmlns:p14="http://schemas.microsoft.com/office/powerpoint/2010/main" val="329356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E4841F1-E7DE-FE47-0C1D-BC3EC752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9422"/>
            <a:ext cx="12618720" cy="159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23EE47-2B07-702F-71F3-2D1AAFEE9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2021"/>
            <a:ext cx="12618720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842DE0-1F60-6A4D-D60B-29E06287C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9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3795-96A2-4C66-A674-437E09C490CD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7EF016-5A4E-0F63-7667-38CF8F402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9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FD9875-8619-E354-2903-947EFC16B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9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5A00-7D0C-4F74-8197-9E4519319FB6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Google Shape;77;p5">
            <a:extLst>
              <a:ext uri="{FF2B5EF4-FFF2-40B4-BE49-F238E27FC236}">
                <a16:creationId xmlns:a16="http://schemas.microsoft.com/office/drawing/2014/main" id="{E87B80C4-EB58-84FE-613C-DBD59055CF25}"/>
              </a:ext>
            </a:extLst>
          </p:cNvPr>
          <p:cNvSpPr/>
          <p:nvPr/>
        </p:nvSpPr>
        <p:spPr>
          <a:xfrm rot="3166859">
            <a:off x="14125522" y="2811450"/>
            <a:ext cx="1491045" cy="1491045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8;p5">
            <a:extLst>
              <a:ext uri="{FF2B5EF4-FFF2-40B4-BE49-F238E27FC236}">
                <a16:creationId xmlns:a16="http://schemas.microsoft.com/office/drawing/2014/main" id="{CD39BF45-D2B9-AB67-86EB-DA751DFC325A}"/>
              </a:ext>
            </a:extLst>
          </p:cNvPr>
          <p:cNvSpPr/>
          <p:nvPr/>
        </p:nvSpPr>
        <p:spPr>
          <a:xfrm rot="3166859">
            <a:off x="14280514" y="2966444"/>
            <a:ext cx="1181058" cy="1181058"/>
          </a:xfrm>
          <a:prstGeom prst="rect">
            <a:avLst/>
          </a:prstGeom>
          <a:noFill/>
          <a:ln w="38100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9;p5">
            <a:extLst>
              <a:ext uri="{FF2B5EF4-FFF2-40B4-BE49-F238E27FC236}">
                <a16:creationId xmlns:a16="http://schemas.microsoft.com/office/drawing/2014/main" id="{0C064426-2C12-D601-41D9-1F3E2BEE37BA}"/>
              </a:ext>
            </a:extLst>
          </p:cNvPr>
          <p:cNvSpPr/>
          <p:nvPr/>
        </p:nvSpPr>
        <p:spPr>
          <a:xfrm>
            <a:off x="-1861234" y="3653949"/>
            <a:ext cx="2419469" cy="2419469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240"/>
          </a:p>
        </p:txBody>
      </p:sp>
      <p:sp>
        <p:nvSpPr>
          <p:cNvPr id="10" name="Google Shape;80;p5">
            <a:extLst>
              <a:ext uri="{FF2B5EF4-FFF2-40B4-BE49-F238E27FC236}">
                <a16:creationId xmlns:a16="http://schemas.microsoft.com/office/drawing/2014/main" id="{D506472C-2FC1-ECDB-77A0-1CEDDCEE8A48}"/>
              </a:ext>
            </a:extLst>
          </p:cNvPr>
          <p:cNvSpPr/>
          <p:nvPr/>
        </p:nvSpPr>
        <p:spPr>
          <a:xfrm>
            <a:off x="-1624750" y="3890433"/>
            <a:ext cx="1946501" cy="1946501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240"/>
          </a:p>
        </p:txBody>
      </p:sp>
      <p:sp>
        <p:nvSpPr>
          <p:cNvPr id="11" name="Google Shape;87;p5">
            <a:extLst>
              <a:ext uri="{FF2B5EF4-FFF2-40B4-BE49-F238E27FC236}">
                <a16:creationId xmlns:a16="http://schemas.microsoft.com/office/drawing/2014/main" id="{B5CD13A3-51A8-151F-0C56-E5EF1EF84A67}"/>
              </a:ext>
            </a:extLst>
          </p:cNvPr>
          <p:cNvSpPr/>
          <p:nvPr/>
        </p:nvSpPr>
        <p:spPr>
          <a:xfrm rot="18900000">
            <a:off x="671420" y="476553"/>
            <a:ext cx="226072" cy="22607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8;p5">
            <a:extLst>
              <a:ext uri="{FF2B5EF4-FFF2-40B4-BE49-F238E27FC236}">
                <a16:creationId xmlns:a16="http://schemas.microsoft.com/office/drawing/2014/main" id="{6E706EC8-B8B2-59CE-8FB7-7A8E8727AE9C}"/>
              </a:ext>
            </a:extLst>
          </p:cNvPr>
          <p:cNvSpPr/>
          <p:nvPr/>
        </p:nvSpPr>
        <p:spPr>
          <a:xfrm rot="18900000">
            <a:off x="13917553" y="7033828"/>
            <a:ext cx="452142" cy="452142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9;p5">
            <a:extLst>
              <a:ext uri="{FF2B5EF4-FFF2-40B4-BE49-F238E27FC236}">
                <a16:creationId xmlns:a16="http://schemas.microsoft.com/office/drawing/2014/main" id="{2C925369-936C-C2FA-6C99-C246201A913E}"/>
              </a:ext>
            </a:extLst>
          </p:cNvPr>
          <p:cNvSpPr/>
          <p:nvPr/>
        </p:nvSpPr>
        <p:spPr>
          <a:xfrm rot="18900000">
            <a:off x="13980686" y="7421028"/>
            <a:ext cx="325870" cy="325870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0;p5">
            <a:extLst>
              <a:ext uri="{FF2B5EF4-FFF2-40B4-BE49-F238E27FC236}">
                <a16:creationId xmlns:a16="http://schemas.microsoft.com/office/drawing/2014/main" id="{995A545E-BB38-D099-1B16-471186905DB2}"/>
              </a:ext>
            </a:extLst>
          </p:cNvPr>
          <p:cNvSpPr/>
          <p:nvPr/>
        </p:nvSpPr>
        <p:spPr>
          <a:xfrm rot="18900000">
            <a:off x="558385" y="866078"/>
            <a:ext cx="452142" cy="452142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91;p5">
            <a:extLst>
              <a:ext uri="{FF2B5EF4-FFF2-40B4-BE49-F238E27FC236}">
                <a16:creationId xmlns:a16="http://schemas.microsoft.com/office/drawing/2014/main" id="{95B53BAD-4758-1860-100C-D0DCC318FCB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81116" y="7259898"/>
            <a:ext cx="564510" cy="75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2;p5">
            <a:extLst>
              <a:ext uri="{FF2B5EF4-FFF2-40B4-BE49-F238E27FC236}">
                <a16:creationId xmlns:a16="http://schemas.microsoft.com/office/drawing/2014/main" id="{320E8BB2-4E44-8F5F-0EAB-B475861BC7A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77446"/>
          <a:stretch/>
        </p:blipFill>
        <p:spPr>
          <a:xfrm>
            <a:off x="7016174" y="427991"/>
            <a:ext cx="564510" cy="57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3;p5">
            <a:extLst>
              <a:ext uri="{FF2B5EF4-FFF2-40B4-BE49-F238E27FC236}">
                <a16:creationId xmlns:a16="http://schemas.microsoft.com/office/drawing/2014/main" id="{5B5DB85B-8FFD-E319-92BE-19D86036706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81246" y="7144443"/>
            <a:ext cx="3896738" cy="358429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5;p5">
            <a:extLst>
              <a:ext uri="{FF2B5EF4-FFF2-40B4-BE49-F238E27FC236}">
                <a16:creationId xmlns:a16="http://schemas.microsoft.com/office/drawing/2014/main" id="{DDD34798-24E3-AC28-3B59-9FF348B6AEB1}"/>
              </a:ext>
            </a:extLst>
          </p:cNvPr>
          <p:cNvSpPr/>
          <p:nvPr/>
        </p:nvSpPr>
        <p:spPr>
          <a:xfrm>
            <a:off x="513587" y="5721720"/>
            <a:ext cx="230426" cy="230426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240"/>
          </a:p>
        </p:txBody>
      </p:sp>
      <p:sp>
        <p:nvSpPr>
          <p:cNvPr id="19" name="Google Shape;96;p5">
            <a:extLst>
              <a:ext uri="{FF2B5EF4-FFF2-40B4-BE49-F238E27FC236}">
                <a16:creationId xmlns:a16="http://schemas.microsoft.com/office/drawing/2014/main" id="{1DBA49F3-F8B0-AA39-04D3-6F210702B09C}"/>
              </a:ext>
            </a:extLst>
          </p:cNvPr>
          <p:cNvSpPr/>
          <p:nvPr/>
        </p:nvSpPr>
        <p:spPr>
          <a:xfrm>
            <a:off x="13464550" y="2397137"/>
            <a:ext cx="230426" cy="230426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240"/>
          </a:p>
        </p:txBody>
      </p:sp>
      <p:sp>
        <p:nvSpPr>
          <p:cNvPr id="20" name="Google Shape;97;p5">
            <a:extLst>
              <a:ext uri="{FF2B5EF4-FFF2-40B4-BE49-F238E27FC236}">
                <a16:creationId xmlns:a16="http://schemas.microsoft.com/office/drawing/2014/main" id="{954FC218-289B-F551-51D9-723B77936EBD}"/>
              </a:ext>
            </a:extLst>
          </p:cNvPr>
          <p:cNvSpPr/>
          <p:nvPr/>
        </p:nvSpPr>
        <p:spPr>
          <a:xfrm rot="18900000">
            <a:off x="172305" y="6918374"/>
            <a:ext cx="452142" cy="45214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5">
            <a:extLst>
              <a:ext uri="{FF2B5EF4-FFF2-40B4-BE49-F238E27FC236}">
                <a16:creationId xmlns:a16="http://schemas.microsoft.com/office/drawing/2014/main" id="{826F26F3-E70A-B083-0160-FF1D401AED3B}"/>
              </a:ext>
            </a:extLst>
          </p:cNvPr>
          <p:cNvSpPr/>
          <p:nvPr/>
        </p:nvSpPr>
        <p:spPr>
          <a:xfrm rot="18900000">
            <a:off x="-60297" y="6533807"/>
            <a:ext cx="226072" cy="22607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5">
            <a:extLst>
              <a:ext uri="{FF2B5EF4-FFF2-40B4-BE49-F238E27FC236}">
                <a16:creationId xmlns:a16="http://schemas.microsoft.com/office/drawing/2014/main" id="{52EFBAE6-485E-715F-06C4-815F93B135BF}"/>
              </a:ext>
            </a:extLst>
          </p:cNvPr>
          <p:cNvSpPr/>
          <p:nvPr/>
        </p:nvSpPr>
        <p:spPr>
          <a:xfrm rot="18900000">
            <a:off x="14103335" y="1781675"/>
            <a:ext cx="452142" cy="45214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5">
            <a:extLst>
              <a:ext uri="{FF2B5EF4-FFF2-40B4-BE49-F238E27FC236}">
                <a16:creationId xmlns:a16="http://schemas.microsoft.com/office/drawing/2014/main" id="{BA55CA6E-A05B-B0C1-8F96-BE30FC6F57D9}"/>
              </a:ext>
            </a:extLst>
          </p:cNvPr>
          <p:cNvSpPr/>
          <p:nvPr/>
        </p:nvSpPr>
        <p:spPr>
          <a:xfrm rot="18900000">
            <a:off x="13870734" y="1397108"/>
            <a:ext cx="226072" cy="22607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041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9" r:id="rId3"/>
    <p:sldLayoutId id="2147483660" r:id="rId4"/>
    <p:sldLayoutId id="2147483661" r:id="rId5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EA7BEA-E9BD-601B-619B-7349ECA8D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9422"/>
            <a:ext cx="12618720" cy="159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D685B-F0A7-37D0-E5BD-952BAFD3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2021"/>
            <a:ext cx="12618720" cy="52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AE7812-1FE0-0EC8-BDA6-BAFF0EEA7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2"/>
            <a:ext cx="3291840" cy="439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CF71B-743F-40F8-8271-57EE9D4FE1B1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561FC2-A59C-2A08-00B4-ED08BFAF9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2"/>
            <a:ext cx="4937760" cy="439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A1E90A-A5E1-D522-C9E3-583A80BBE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2"/>
            <a:ext cx="3291840" cy="4394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501D6-CACF-4C58-8FE0-9D4F587E6F6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Google Shape;37;p3">
            <a:extLst>
              <a:ext uri="{FF2B5EF4-FFF2-40B4-BE49-F238E27FC236}">
                <a16:creationId xmlns:a16="http://schemas.microsoft.com/office/drawing/2014/main" id="{B2C83C2C-AA06-99A8-D88A-6BAD7809974E}"/>
              </a:ext>
            </a:extLst>
          </p:cNvPr>
          <p:cNvSpPr txBox="1"/>
          <p:nvPr/>
        </p:nvSpPr>
        <p:spPr>
          <a:xfrm>
            <a:off x="11831714" y="7960202"/>
            <a:ext cx="341376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9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92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;p3">
            <a:extLst>
              <a:ext uri="{FF2B5EF4-FFF2-40B4-BE49-F238E27FC236}">
                <a16:creationId xmlns:a16="http://schemas.microsoft.com/office/drawing/2014/main" id="{809F1CC5-5FBF-A5B4-2AEF-ACB7BB6F0067}"/>
              </a:ext>
            </a:extLst>
          </p:cNvPr>
          <p:cNvSpPr/>
          <p:nvPr/>
        </p:nvSpPr>
        <p:spPr>
          <a:xfrm>
            <a:off x="-2926621" y="-2567543"/>
            <a:ext cx="4838938" cy="4838938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240"/>
          </a:p>
        </p:txBody>
      </p:sp>
      <p:pic>
        <p:nvPicPr>
          <p:cNvPr id="9" name="Google Shape;39;p3">
            <a:extLst>
              <a:ext uri="{FF2B5EF4-FFF2-40B4-BE49-F238E27FC236}">
                <a16:creationId xmlns:a16="http://schemas.microsoft.com/office/drawing/2014/main" id="{668FB2F6-9034-B177-3841-80659480CC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67" b="3357"/>
          <a:stretch/>
        </p:blipFill>
        <p:spPr>
          <a:xfrm rot="3913033">
            <a:off x="-3928816" y="476187"/>
            <a:ext cx="6843328" cy="46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;p3">
            <a:extLst>
              <a:ext uri="{FF2B5EF4-FFF2-40B4-BE49-F238E27FC236}">
                <a16:creationId xmlns:a16="http://schemas.microsoft.com/office/drawing/2014/main" id="{84B5DCB6-EDB5-0B68-07F1-EA70BB0B15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147" t="2372" r="8248"/>
          <a:stretch/>
        </p:blipFill>
        <p:spPr>
          <a:xfrm rot="14673605">
            <a:off x="12493921" y="2666805"/>
            <a:ext cx="5913122" cy="47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;p3">
            <a:extLst>
              <a:ext uri="{FF2B5EF4-FFF2-40B4-BE49-F238E27FC236}">
                <a16:creationId xmlns:a16="http://schemas.microsoft.com/office/drawing/2014/main" id="{0AD43B66-CFAB-8F25-785D-01D9C2C035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752725" y="3875461"/>
            <a:ext cx="4703453" cy="432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;p3">
            <a:extLst>
              <a:ext uri="{FF2B5EF4-FFF2-40B4-BE49-F238E27FC236}">
                <a16:creationId xmlns:a16="http://schemas.microsoft.com/office/drawing/2014/main" id="{C3FB4E31-8EA9-29AC-438C-1DBB9919CA23}"/>
              </a:ext>
            </a:extLst>
          </p:cNvPr>
          <p:cNvSpPr/>
          <p:nvPr/>
        </p:nvSpPr>
        <p:spPr>
          <a:xfrm>
            <a:off x="-2453650" y="-2094572"/>
            <a:ext cx="3893000" cy="38930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240"/>
          </a:p>
        </p:txBody>
      </p:sp>
      <p:pic>
        <p:nvPicPr>
          <p:cNvPr id="13" name="Google Shape;43;p3">
            <a:extLst>
              <a:ext uri="{FF2B5EF4-FFF2-40B4-BE49-F238E27FC236}">
                <a16:creationId xmlns:a16="http://schemas.microsoft.com/office/drawing/2014/main" id="{83EC011F-E836-7622-B6AD-493814684A0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77446"/>
          <a:stretch/>
        </p:blipFill>
        <p:spPr>
          <a:xfrm>
            <a:off x="7032945" y="661962"/>
            <a:ext cx="564510" cy="57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4;p3">
            <a:extLst>
              <a:ext uri="{FF2B5EF4-FFF2-40B4-BE49-F238E27FC236}">
                <a16:creationId xmlns:a16="http://schemas.microsoft.com/office/drawing/2014/main" id="{6586DD00-3B0F-7A37-F096-5E1D3A7736F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004" t="5653" r="10261"/>
          <a:stretch/>
        </p:blipFill>
        <p:spPr>
          <a:xfrm>
            <a:off x="13191054" y="2717166"/>
            <a:ext cx="3703320" cy="408175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5;p3">
            <a:extLst>
              <a:ext uri="{FF2B5EF4-FFF2-40B4-BE49-F238E27FC236}">
                <a16:creationId xmlns:a16="http://schemas.microsoft.com/office/drawing/2014/main" id="{6E8E70AB-A0B5-4F9A-14B1-006832DC9C88}"/>
              </a:ext>
            </a:extLst>
          </p:cNvPr>
          <p:cNvSpPr/>
          <p:nvPr/>
        </p:nvSpPr>
        <p:spPr>
          <a:xfrm rot="18900000">
            <a:off x="663137" y="3747593"/>
            <a:ext cx="452142" cy="45214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6;p3">
            <a:extLst>
              <a:ext uri="{FF2B5EF4-FFF2-40B4-BE49-F238E27FC236}">
                <a16:creationId xmlns:a16="http://schemas.microsoft.com/office/drawing/2014/main" id="{CDE5116F-C5D5-DC5B-3B40-6158AB3AC17E}"/>
              </a:ext>
            </a:extLst>
          </p:cNvPr>
          <p:cNvSpPr/>
          <p:nvPr/>
        </p:nvSpPr>
        <p:spPr>
          <a:xfrm rot="18900000">
            <a:off x="430535" y="3363026"/>
            <a:ext cx="226072" cy="22607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7;p3">
            <a:extLst>
              <a:ext uri="{FF2B5EF4-FFF2-40B4-BE49-F238E27FC236}">
                <a16:creationId xmlns:a16="http://schemas.microsoft.com/office/drawing/2014/main" id="{26CA2413-2CE1-02B4-A2EA-0EA12A0653F2}"/>
              </a:ext>
            </a:extLst>
          </p:cNvPr>
          <p:cNvSpPr/>
          <p:nvPr/>
        </p:nvSpPr>
        <p:spPr>
          <a:xfrm rot="18900000">
            <a:off x="855796" y="6926730"/>
            <a:ext cx="226072" cy="22607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8;p3">
            <a:extLst>
              <a:ext uri="{FF2B5EF4-FFF2-40B4-BE49-F238E27FC236}">
                <a16:creationId xmlns:a16="http://schemas.microsoft.com/office/drawing/2014/main" id="{81A6C730-BF99-E03A-9EA1-DE555A9E8EAA}"/>
              </a:ext>
            </a:extLst>
          </p:cNvPr>
          <p:cNvSpPr/>
          <p:nvPr/>
        </p:nvSpPr>
        <p:spPr>
          <a:xfrm>
            <a:off x="1225748" y="3316204"/>
            <a:ext cx="192590" cy="192590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240"/>
          </a:p>
        </p:txBody>
      </p:sp>
      <p:sp>
        <p:nvSpPr>
          <p:cNvPr id="19" name="Google Shape;49;p3">
            <a:extLst>
              <a:ext uri="{FF2B5EF4-FFF2-40B4-BE49-F238E27FC236}">
                <a16:creationId xmlns:a16="http://schemas.microsoft.com/office/drawing/2014/main" id="{81842733-98C5-2D9E-D110-52A03CC45025}"/>
              </a:ext>
            </a:extLst>
          </p:cNvPr>
          <p:cNvSpPr/>
          <p:nvPr/>
        </p:nvSpPr>
        <p:spPr>
          <a:xfrm rot="18900000">
            <a:off x="13515124" y="1249459"/>
            <a:ext cx="452142" cy="452142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50;p3">
            <a:extLst>
              <a:ext uri="{FF2B5EF4-FFF2-40B4-BE49-F238E27FC236}">
                <a16:creationId xmlns:a16="http://schemas.microsoft.com/office/drawing/2014/main" id="{2AA31207-D373-D148-C07D-B503EC357AD9}"/>
              </a:ext>
            </a:extLst>
          </p:cNvPr>
          <p:cNvSpPr/>
          <p:nvPr/>
        </p:nvSpPr>
        <p:spPr>
          <a:xfrm rot="18900000">
            <a:off x="13578257" y="1636659"/>
            <a:ext cx="325870" cy="325870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51;p3">
            <a:extLst>
              <a:ext uri="{FF2B5EF4-FFF2-40B4-BE49-F238E27FC236}">
                <a16:creationId xmlns:a16="http://schemas.microsoft.com/office/drawing/2014/main" id="{B4EACA6B-D803-1892-6231-7C3BD60031A9}"/>
              </a:ext>
            </a:extLst>
          </p:cNvPr>
          <p:cNvSpPr/>
          <p:nvPr/>
        </p:nvSpPr>
        <p:spPr>
          <a:xfrm rot="18900000">
            <a:off x="742761" y="7316255"/>
            <a:ext cx="452142" cy="452142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53;p3">
            <a:extLst>
              <a:ext uri="{FF2B5EF4-FFF2-40B4-BE49-F238E27FC236}">
                <a16:creationId xmlns:a16="http://schemas.microsoft.com/office/drawing/2014/main" id="{EDA833F6-F369-E770-7E35-7154DD68EF45}"/>
              </a:ext>
            </a:extLst>
          </p:cNvPr>
          <p:cNvSpPr/>
          <p:nvPr/>
        </p:nvSpPr>
        <p:spPr>
          <a:xfrm rot="3166859">
            <a:off x="12940266" y="6093779"/>
            <a:ext cx="4493299" cy="4493299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54;p3">
            <a:extLst>
              <a:ext uri="{FF2B5EF4-FFF2-40B4-BE49-F238E27FC236}">
                <a16:creationId xmlns:a16="http://schemas.microsoft.com/office/drawing/2014/main" id="{6B351D3E-C050-89B1-63B5-9D3767CB84A6}"/>
              </a:ext>
            </a:extLst>
          </p:cNvPr>
          <p:cNvSpPr/>
          <p:nvPr/>
        </p:nvSpPr>
        <p:spPr>
          <a:xfrm rot="3166859">
            <a:off x="13407348" y="6560860"/>
            <a:ext cx="3559144" cy="3559144"/>
          </a:xfrm>
          <a:prstGeom prst="rect">
            <a:avLst/>
          </a:prstGeom>
          <a:noFill/>
          <a:ln w="38100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55;p3">
            <a:extLst>
              <a:ext uri="{FF2B5EF4-FFF2-40B4-BE49-F238E27FC236}">
                <a16:creationId xmlns:a16="http://schemas.microsoft.com/office/drawing/2014/main" id="{0DE3F7A8-8E85-F763-6CF9-F2DF29EE74FC}"/>
              </a:ext>
            </a:extLst>
          </p:cNvPr>
          <p:cNvSpPr/>
          <p:nvPr/>
        </p:nvSpPr>
        <p:spPr>
          <a:xfrm rot="18900000">
            <a:off x="13498887" y="2638097"/>
            <a:ext cx="452142" cy="452142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56;p3">
            <a:extLst>
              <a:ext uri="{FF2B5EF4-FFF2-40B4-BE49-F238E27FC236}">
                <a16:creationId xmlns:a16="http://schemas.microsoft.com/office/drawing/2014/main" id="{141A6A77-075A-4C3B-041F-E7E9B0F92536}"/>
              </a:ext>
            </a:extLst>
          </p:cNvPr>
          <p:cNvSpPr/>
          <p:nvPr/>
        </p:nvSpPr>
        <p:spPr>
          <a:xfrm>
            <a:off x="13270134" y="5192438"/>
            <a:ext cx="230426" cy="230426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46280" tIns="73120" rIns="146280" bIns="7312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240"/>
          </a:p>
        </p:txBody>
      </p:sp>
      <p:pic>
        <p:nvPicPr>
          <p:cNvPr id="26" name="Google Shape;57;p3">
            <a:extLst>
              <a:ext uri="{FF2B5EF4-FFF2-40B4-BE49-F238E27FC236}">
                <a16:creationId xmlns:a16="http://schemas.microsoft.com/office/drawing/2014/main" id="{F513FB18-63C1-D73B-9EAC-9EAC6CDE691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81116" y="7162866"/>
            <a:ext cx="564510" cy="753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79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ogpyx.com/lora-solucao-para-conectividade-das-coisas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ogpyx.com/lora-solucao-para-conectividade-das-coisas/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64680" y="3662497"/>
            <a:ext cx="11624155" cy="2481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b="1" kern="0" spc="-157" dirty="0" err="1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Introdução</a:t>
            </a:r>
            <a:r>
              <a:rPr lang="en-US" sz="5249" b="1" kern="0" spc="-157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à </a:t>
            </a:r>
            <a:r>
              <a:rPr lang="en-US" sz="5249" b="1" kern="0" spc="-157" dirty="0" err="1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Tecnologia</a:t>
            </a:r>
            <a:r>
              <a:rPr lang="en-US" sz="5249" b="1" kern="0" spc="-157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LoRa e </a:t>
            </a:r>
            <a:r>
              <a:rPr lang="en-US" sz="5249" b="1" kern="0" spc="-157" dirty="0" err="1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ao</a:t>
            </a:r>
            <a:r>
              <a:rPr lang="en-US" sz="5249" b="1" kern="0" spc="-157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</a:t>
            </a:r>
            <a:r>
              <a:rPr lang="en-US" sz="5249" b="1" kern="0" spc="-157" dirty="0" err="1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Protocolo</a:t>
            </a:r>
            <a:r>
              <a:rPr lang="en-US" sz="5249" b="1" kern="0" spc="-157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</a:t>
            </a:r>
            <a:r>
              <a:rPr lang="en-US" sz="5249" b="1" kern="0" spc="-157" dirty="0" err="1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LoRaWAN</a:t>
            </a:r>
            <a:endParaRPr lang="en-US" sz="5249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 6"/>
          <p:cNvSpPr/>
          <p:nvPr/>
        </p:nvSpPr>
        <p:spPr>
          <a:xfrm>
            <a:off x="9280808" y="7491282"/>
            <a:ext cx="2181344" cy="38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chemeClr val="bg1"/>
                </a:solidFill>
                <a:latin typeface="+mj-lt"/>
                <a:ea typeface="Inter" pitchFamily="34" charset="-122"/>
                <a:cs typeface="Inter" pitchFamily="34" charset="-120"/>
              </a:rPr>
              <a:t> Andrey Bessa</a:t>
            </a:r>
            <a:endParaRPr lang="en-US" sz="2187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0128" y="1099316"/>
            <a:ext cx="7590143" cy="660694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60"/>
              </a:spcBef>
            </a:pPr>
            <a:r>
              <a:rPr sz="4160" spc="8" dirty="0">
                <a:latin typeface="Meiryo" panose="020B0604030504040204" pitchFamily="34" charset="-128"/>
                <a:ea typeface="Meiryo" panose="020B0604030504040204" pitchFamily="34" charset="-128"/>
              </a:rPr>
              <a:t>Tipos</a:t>
            </a:r>
            <a:r>
              <a:rPr sz="4160" spc="-17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4160" spc="224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4160" spc="-17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4160" spc="64" dirty="0">
                <a:latin typeface="Meiryo" panose="020B0604030504040204" pitchFamily="34" charset="-128"/>
                <a:ea typeface="Meiryo" panose="020B0604030504040204" pitchFamily="34" charset="-128"/>
              </a:rPr>
              <a:t>ﬂuxo</a:t>
            </a:r>
            <a:r>
              <a:rPr sz="4160" spc="-16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4160" spc="224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4160" spc="-17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4160" spc="200" dirty="0">
                <a:latin typeface="Meiryo" panose="020B0604030504040204" pitchFamily="34" charset="-128"/>
                <a:ea typeface="Meiryo" panose="020B0604030504040204" pitchFamily="34" charset="-128"/>
              </a:rPr>
              <a:t>dados</a:t>
            </a:r>
            <a:endParaRPr sz="416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238" y="2010879"/>
            <a:ext cx="13655040" cy="311809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0320" marR="22352">
              <a:lnSpc>
                <a:spcPct val="113599"/>
              </a:lnSpc>
              <a:spcBef>
                <a:spcPts val="160"/>
              </a:spcBef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Quanto aos tipos de fluxo de dados permitidos, LoRa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bem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versátil,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permitindo tráfego de dados de três formas  distintas:</a:t>
            </a:r>
            <a:endParaRPr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8"/>
              </a:spcBef>
            </a:pPr>
            <a:endParaRPr sz="256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51840" marR="8128" indent="-552704" algn="just">
              <a:lnSpc>
                <a:spcPct val="113599"/>
              </a:lnSpc>
              <a:buFont typeface="Arial"/>
              <a:buAutoNum type="arabicPeriod"/>
              <a:tabLst>
                <a:tab pos="751840" algn="l"/>
              </a:tabLst>
            </a:pP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Simplex: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um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rádio somente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transmite dados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os outros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N rádios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rede somente recebem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dados. Em outras  palavras,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uma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comunicação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em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via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única entre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concentrador/central e</a:t>
            </a:r>
            <a:r>
              <a:rPr sz="2240" spc="2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nós/end-devices.</a:t>
            </a:r>
            <a:endParaRPr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8"/>
              </a:spcBef>
              <a:buFont typeface="Arial"/>
              <a:buAutoNum type="arabicPeriod"/>
            </a:pPr>
            <a:endParaRPr sz="256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32"/>
              </a:spcBef>
            </a:pPr>
            <a:endParaRPr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598E9BC8-1A9C-97A2-80CF-915FA384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91427" y="1457426"/>
            <a:ext cx="13655040" cy="43463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0320" marR="22352">
              <a:lnSpc>
                <a:spcPct val="113599"/>
              </a:lnSpc>
              <a:spcBef>
                <a:spcPts val="160"/>
              </a:spcBef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Quanto aos tipos de fluxo de dados permitidos, LoRa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bem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versátil,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permitindo tráfego de dados de três formas  distintas:</a:t>
            </a:r>
            <a:endParaRPr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8"/>
              </a:spcBef>
            </a:pPr>
            <a:endParaRPr sz="256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51840" marR="8128" indent="-552704" algn="just">
              <a:lnSpc>
                <a:spcPct val="113599"/>
              </a:lnSpc>
              <a:buFont typeface="Arial"/>
              <a:buAutoNum type="arabicPeriod"/>
              <a:tabLst>
                <a:tab pos="751840" algn="l"/>
              </a:tabLst>
            </a:pPr>
            <a:r>
              <a:rPr sz="2240" b="1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Simplex: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um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rádio somente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transmite dados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os outros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 rádios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rede somente recebem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dados. Em outras  palavras,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uma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comunicação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em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via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única entre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concentrador/central e</a:t>
            </a:r>
            <a:r>
              <a:rPr sz="2240" spc="20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nós/end-devices.</a:t>
            </a:r>
            <a:endParaRPr sz="2240" dirty="0">
              <a:solidFill>
                <a:schemeClr val="bg1">
                  <a:lumMod val="8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8"/>
              </a:spcBef>
              <a:buFont typeface="Arial"/>
              <a:buAutoNum type="arabicPeriod"/>
            </a:pPr>
            <a:endParaRPr sz="256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51840" marR="8128" indent="-552704" algn="just">
              <a:lnSpc>
                <a:spcPct val="113599"/>
              </a:lnSpc>
              <a:buFont typeface="Arial"/>
              <a:buAutoNum type="arabicPeriod"/>
              <a:tabLst>
                <a:tab pos="751840" algn="l"/>
                <a:tab pos="4479544" algn="l"/>
                <a:tab pos="7822184" algn="l"/>
                <a:tab pos="11101832" algn="l"/>
              </a:tabLst>
            </a:pP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Half-duplex: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todos os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rádios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rede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transmitem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 recebem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dados, porém nunca há uma transmissão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  recepção simultâneas.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Ou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seja,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num instante de tempo, um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rádio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rede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pode estar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transmitindo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ou 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recebendo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dados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nunc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ambos.</a:t>
            </a:r>
            <a:endParaRPr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8"/>
              </a:spcBef>
              <a:buFont typeface="Arial"/>
              <a:buAutoNum type="arabicPeriod"/>
            </a:pPr>
            <a:endParaRPr sz="256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5CA8CEB5-8DAD-7EF0-21E1-2F984D6A0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34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39556" y="1433362"/>
            <a:ext cx="13655040" cy="5821722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0320" marR="22352">
              <a:lnSpc>
                <a:spcPct val="113599"/>
              </a:lnSpc>
              <a:spcBef>
                <a:spcPts val="160"/>
              </a:spcBef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Quanto aos tipos de fluxo de dados permitidos, LoRa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bem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versátil,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permitindo tráfego de dados de três formas  distintas:</a:t>
            </a:r>
            <a:endParaRPr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8"/>
              </a:spcBef>
            </a:pPr>
            <a:endParaRPr sz="256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51840" marR="8128" indent="-552704" algn="just">
              <a:lnSpc>
                <a:spcPct val="113599"/>
              </a:lnSpc>
              <a:buFont typeface="Arial"/>
              <a:buAutoNum type="arabicPeriod"/>
              <a:tabLst>
                <a:tab pos="751840" algn="l"/>
              </a:tabLst>
            </a:pPr>
            <a:r>
              <a:rPr sz="2240" b="1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Simplex: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um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rádio somente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transmite dados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os outros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 rádios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rede somente recebem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dados. Em outras  palavras,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uma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comunicação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em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via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única entre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concentrador/central e</a:t>
            </a:r>
            <a:r>
              <a:rPr sz="2240" spc="20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nós/end-devices.</a:t>
            </a:r>
            <a:endParaRPr sz="2240" dirty="0">
              <a:solidFill>
                <a:schemeClr val="bg1">
                  <a:lumMod val="8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8"/>
              </a:spcBef>
              <a:buFont typeface="Arial"/>
              <a:buAutoNum type="arabicPeriod"/>
            </a:pPr>
            <a:endParaRPr sz="2560" dirty="0">
              <a:solidFill>
                <a:schemeClr val="bg1">
                  <a:lumMod val="8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51840" marR="8128" indent="-552704" algn="just">
              <a:lnSpc>
                <a:spcPct val="113599"/>
              </a:lnSpc>
              <a:buFont typeface="Arial"/>
              <a:buAutoNum type="arabicPeriod"/>
              <a:tabLst>
                <a:tab pos="751840" algn="l"/>
                <a:tab pos="4479544" algn="l"/>
                <a:tab pos="7822184" algn="l"/>
                <a:tab pos="11101832" algn="l"/>
              </a:tabLst>
            </a:pPr>
            <a:r>
              <a:rPr sz="2240" b="1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Half-duplex: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todos os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rádios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rede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transmitem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 recebem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dados, porém nunca há uma transmissão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  recepção simultâneas.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seja,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num instante de tempo, um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rádio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 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rede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pode estar </a:t>
            </a:r>
            <a:r>
              <a:rPr sz="2240" spc="-8" dirty="0" err="1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transmitindo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pt-BR"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 </a:t>
            </a:r>
            <a:r>
              <a:rPr sz="2240" dirty="0" err="1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recebendo</a:t>
            </a:r>
            <a:r>
              <a:rPr lang="pt-BR"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dados</a:t>
            </a:r>
            <a:r>
              <a:rPr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r>
              <a:rPr lang="pt-BR"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nunc</a:t>
            </a:r>
            <a:r>
              <a:rPr sz="2240" dirty="0" err="1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lang="pt-BR" sz="2240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ambos.</a:t>
            </a:r>
            <a:endParaRPr sz="2240" dirty="0">
              <a:solidFill>
                <a:schemeClr val="bg1">
                  <a:lumMod val="8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8"/>
              </a:spcBef>
              <a:buFont typeface="Arial"/>
              <a:buAutoNum type="arabicPeriod"/>
            </a:pPr>
            <a:endParaRPr sz="256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51840" marR="31496" indent="-552704" algn="just">
              <a:lnSpc>
                <a:spcPct val="113599"/>
              </a:lnSpc>
              <a:buFont typeface="Arial"/>
              <a:buAutoNum type="arabicPeriod"/>
              <a:tabLst>
                <a:tab pos="751840" algn="l"/>
              </a:tabLst>
            </a:pP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Full duplex: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todos os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rádios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rede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transmitem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 recebem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dados, podendo haver transmissão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 recepção 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simultâneas</a:t>
            </a:r>
            <a:r>
              <a:rPr sz="224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.*</a:t>
            </a:r>
            <a:endParaRPr sz="224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32"/>
              </a:spcBef>
            </a:pPr>
            <a:endParaRPr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51840"/>
            <a:r>
              <a:rPr sz="224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* </a:t>
            </a:r>
            <a:r>
              <a:rPr sz="224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para isso </a:t>
            </a:r>
            <a:r>
              <a:rPr sz="224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são </a:t>
            </a:r>
            <a:r>
              <a:rPr sz="224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usados </a:t>
            </a:r>
            <a:r>
              <a:rPr sz="224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 canais </a:t>
            </a:r>
            <a:r>
              <a:rPr sz="224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na </a:t>
            </a:r>
            <a:r>
              <a:rPr sz="224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comunicação</a:t>
            </a:r>
            <a:r>
              <a:rPr sz="2240" spc="-5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endParaRPr sz="224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88353CCD-1E2D-6C7C-1F61-DA9BBB3A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08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853160" y="1014340"/>
            <a:ext cx="6880265" cy="67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393"/>
              </a:lnSpc>
              <a:buNone/>
            </a:pPr>
            <a:r>
              <a:rPr lang="en-US" sz="3600" b="1" kern="0" spc="-129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O que é a Tecnologia LoRa?</a:t>
            </a:r>
            <a:endParaRPr lang="en-US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21769" y="4512707"/>
            <a:ext cx="13166304" cy="43493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3991808" y="4512707"/>
            <a:ext cx="45719" cy="761361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5"/>
          <p:cNvSpPr/>
          <p:nvPr/>
        </p:nvSpPr>
        <p:spPr>
          <a:xfrm>
            <a:off x="3767257" y="4268060"/>
            <a:ext cx="499850" cy="489413"/>
          </a:xfrm>
          <a:prstGeom prst="roundRect">
            <a:avLst>
              <a:gd name="adj" fmla="val 11210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3932038" y="4308835"/>
            <a:ext cx="165611" cy="40786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36"/>
              </a:lnSpc>
              <a:buNone/>
            </a:pPr>
            <a:r>
              <a:rPr lang="en-US" sz="2588" b="1" kern="0" spc="-35" dirty="0">
                <a:solidFill>
                  <a:schemeClr val="bg1">
                    <a:lumMod val="9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1</a:t>
            </a:r>
            <a:endParaRPr lang="en-US" sz="2588" dirty="0">
              <a:solidFill>
                <a:schemeClr val="bg1">
                  <a:lumMod val="9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Text 7"/>
          <p:cNvSpPr/>
          <p:nvPr/>
        </p:nvSpPr>
        <p:spPr>
          <a:xfrm>
            <a:off x="2917984" y="5382321"/>
            <a:ext cx="2221744" cy="339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6"/>
              </a:lnSpc>
              <a:buNone/>
            </a:pPr>
            <a:r>
              <a:rPr lang="en-US" sz="2157" b="1" kern="0" spc="-6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Definição</a:t>
            </a:r>
            <a:endParaRPr lang="en-US" sz="215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40844" y="5850241"/>
            <a:ext cx="6027897" cy="1392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61"/>
              </a:lnSpc>
              <a:buNone/>
            </a:pPr>
            <a:r>
              <a:rPr lang="en-US" sz="1726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LoRa</a:t>
            </a: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é uma forma de tecnologia wireless que permite conectar dispositivos à internet e enviar </a:t>
            </a:r>
            <a:r>
              <a:rPr lang="en-US" sz="1726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dados a longas distâncias</a:t>
            </a: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. É uma tecnologia de baixo consumo de energia, com alta escalabilidade e abrangência.</a:t>
            </a:r>
            <a:endParaRPr lang="en-US" sz="1726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93293" y="3751346"/>
            <a:ext cx="45719" cy="761361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7068741" y="4268060"/>
            <a:ext cx="499850" cy="489413"/>
          </a:xfrm>
          <a:prstGeom prst="roundRect">
            <a:avLst>
              <a:gd name="adj" fmla="val 11210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218283" y="4308835"/>
            <a:ext cx="196512" cy="40786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36"/>
              </a:lnSpc>
              <a:buNone/>
            </a:pPr>
            <a:r>
              <a:rPr lang="en-US" sz="2588" b="1" kern="0" spc="-35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2</a:t>
            </a:r>
            <a:endParaRPr lang="en-US" sz="2588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197561" y="1895425"/>
            <a:ext cx="2191464" cy="339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6"/>
              </a:lnSpc>
              <a:buNone/>
            </a:pPr>
            <a:r>
              <a:rPr lang="en-US" sz="2157" b="1" kern="0" spc="-6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História</a:t>
            </a:r>
            <a:endParaRPr lang="en-US" sz="215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342328" y="2200868"/>
            <a:ext cx="6027897" cy="13922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61"/>
              </a:lnSpc>
              <a:buNone/>
            </a:pP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A tecnologia </a:t>
            </a:r>
            <a:r>
              <a:rPr lang="en-US" sz="1726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LoRa</a:t>
            </a: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foi desenvolvida pela </a:t>
            </a:r>
            <a:r>
              <a:rPr lang="en-US" sz="1726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Cycleo</a:t>
            </a: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, uma empresa francesa adquirida pela </a:t>
            </a:r>
            <a:r>
              <a:rPr lang="en-US" sz="1726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Semtech</a:t>
            </a: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em 2012. Tem sido amplamente utilizada em </a:t>
            </a:r>
            <a:r>
              <a:rPr lang="en-US" sz="1726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redes de sensores e aplicações IoT </a:t>
            </a: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desde então.</a:t>
            </a:r>
            <a:endParaRPr lang="en-US" sz="1726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0594777" y="4512707"/>
            <a:ext cx="45719" cy="761361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5"/>
          <p:cNvSpPr/>
          <p:nvPr/>
        </p:nvSpPr>
        <p:spPr>
          <a:xfrm>
            <a:off x="10370225" y="4268060"/>
            <a:ext cx="499850" cy="489413"/>
          </a:xfrm>
          <a:prstGeom prst="roundRect">
            <a:avLst>
              <a:gd name="adj" fmla="val 11210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10512146" y="4308835"/>
            <a:ext cx="211963" cy="40786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36"/>
              </a:lnSpc>
              <a:buNone/>
            </a:pPr>
            <a:r>
              <a:rPr lang="en-US" sz="2588" b="1" kern="0" spc="-35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3</a:t>
            </a:r>
            <a:endParaRPr lang="en-US" sz="2588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520952" y="5382321"/>
            <a:ext cx="2221744" cy="339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6"/>
              </a:lnSpc>
              <a:buNone/>
            </a:pPr>
            <a:r>
              <a:rPr lang="en-US" sz="2157" b="1" kern="0" spc="-6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Como Funciona</a:t>
            </a:r>
            <a:endParaRPr lang="en-US" sz="215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65720" y="5850241"/>
            <a:ext cx="6027897" cy="1044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61"/>
              </a:lnSpc>
              <a:buNone/>
            </a:pP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O </a:t>
            </a:r>
            <a:r>
              <a:rPr lang="en-US" sz="1726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LoRa</a:t>
            </a: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usa bandas de frequência de </a:t>
            </a:r>
            <a:r>
              <a:rPr lang="en-US" sz="1726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rádio não licenciadas</a:t>
            </a: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para enviar pacotes de dados de dispositivos para </a:t>
            </a:r>
            <a:r>
              <a:rPr lang="en-US" sz="1726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gateways</a:t>
            </a:r>
            <a:r>
              <a:rPr lang="en-US" sz="1726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, que os encaminham pela internet.</a:t>
            </a:r>
            <a:endParaRPr lang="en-US" sz="1726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4" name="Picture 8" descr="LoRaWAN im Glarnerland für das Internet der Dinge - MiZ">
            <a:extLst>
              <a:ext uri="{FF2B5EF4-FFF2-40B4-BE49-F238E27FC236}">
                <a16:creationId xmlns:a16="http://schemas.microsoft.com/office/drawing/2014/main" id="{AD3D7395-7340-0ED8-C4CE-A621DA48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388048" y="1008116"/>
            <a:ext cx="5854184" cy="689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kern="0" spc="-131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LoRaWAN: O Protocolo</a:t>
            </a:r>
            <a:endParaRPr lang="en-US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3199" y="4880297"/>
            <a:ext cx="2221944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1800" b="1" kern="0" spc="-66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Gateways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3199" y="5445468"/>
            <a:ext cx="4099084" cy="17639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Os gateways são dispositivos que recebem os dados LoRa de dispositivos finais e os encaminham pela internet. Eles podem ser conectados por meio de Ethernet, celular 4G/5G ou Wi-Fi.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65539" y="4880297"/>
            <a:ext cx="2386846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1800" b="1" kern="0" spc="-66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Dispositivos Finais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65539" y="5445468"/>
            <a:ext cx="4099203" cy="1411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Dispositivos finais, como sensores e estações meteorológicas, enviam pacotes de dados para gateways LoRa através de modulação de frequência.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97998" y="4880297"/>
            <a:ext cx="2448520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1800" b="1" kern="0" spc="-66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Servidores da Rede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697998" y="5445468"/>
            <a:ext cx="4099203" cy="1411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Servidores da rede LoRaWAN gerenciam o tráfego entre os dispositivos finais e os gateways. Eles garantem a segurança e o roteamento adequado dos dados.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050" name="Picture 2" descr="Lora USB Gateway | esgsistem">
            <a:extLst>
              <a:ext uri="{FF2B5EF4-FFF2-40B4-BE49-F238E27FC236}">
                <a16:creationId xmlns:a16="http://schemas.microsoft.com/office/drawing/2014/main" id="{1E963E4F-C571-FFDB-6232-1D2C7C00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53" y="1746098"/>
            <a:ext cx="3782375" cy="30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Ra Endpoint for collection of data at long distances">
            <a:extLst>
              <a:ext uri="{FF2B5EF4-FFF2-40B4-BE49-F238E27FC236}">
                <a16:creationId xmlns:a16="http://schemas.microsoft.com/office/drawing/2014/main" id="{70B3463D-CC46-91E2-9B0E-37C58E321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9" y="2196571"/>
            <a:ext cx="2896762" cy="230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RaWAN Gateways - What You Need to Know! - Latest Open Tech From Seeed">
            <a:extLst>
              <a:ext uri="{FF2B5EF4-FFF2-40B4-BE49-F238E27FC236}">
                <a16:creationId xmlns:a16="http://schemas.microsoft.com/office/drawing/2014/main" id="{7D61F90D-DA25-6817-7259-465F1BD9D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710" y="2403107"/>
            <a:ext cx="2457116" cy="189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LoraWan - Weble">
            <a:extLst>
              <a:ext uri="{FF2B5EF4-FFF2-40B4-BE49-F238E27FC236}">
                <a16:creationId xmlns:a16="http://schemas.microsoft.com/office/drawing/2014/main" id="{4F21FC95-9B38-0334-C198-0252EB2C7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8" t="37796" r="8646" b="34962"/>
          <a:stretch/>
        </p:blipFill>
        <p:spPr bwMode="auto">
          <a:xfrm>
            <a:off x="12340682" y="-19907"/>
            <a:ext cx="2300661" cy="76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1DB0759-7A7B-4797-BDA9-FDE288CAD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824" y="-907573"/>
            <a:ext cx="45719" cy="24623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5235" rIns="0" bIns="-15235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BR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637F55D-9F1E-420F-9D51-B989005CB23E}"/>
              </a:ext>
            </a:extLst>
          </p:cNvPr>
          <p:cNvSpPr txBox="1"/>
          <p:nvPr/>
        </p:nvSpPr>
        <p:spPr>
          <a:xfrm>
            <a:off x="1820571" y="1694520"/>
            <a:ext cx="1098925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rgbClr val="202124"/>
                </a:solidFill>
              </a:defRPr>
            </a:lvl1pPr>
          </a:lstStyle>
          <a:p>
            <a:pPr algn="just"/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 técnica de modulação do sinal da tecnologia </a:t>
            </a:r>
            <a:r>
              <a:rPr lang="pt-BR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é de propriedade da </a:t>
            </a:r>
            <a:r>
              <a:rPr lang="pt-BR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Semtech</a:t>
            </a:r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7A92F1D-3CBC-43D3-8922-42AC4026D1F9}"/>
              </a:ext>
            </a:extLst>
          </p:cNvPr>
          <p:cNvSpPr txBox="1"/>
          <p:nvPr/>
        </p:nvSpPr>
        <p:spPr>
          <a:xfrm>
            <a:off x="1820570" y="3665622"/>
            <a:ext cx="106957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2800">
                <a:solidFill>
                  <a:srgbClr val="202124"/>
                </a:solidFill>
              </a:defRPr>
            </a:lvl1pPr>
          </a:lstStyle>
          <a:p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Porém, algumas especificações são públicas, como o tipo de modulação que é derivado do </a:t>
            </a:r>
            <a:r>
              <a:rPr lang="pt-BR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CSS (Chirp Spread Spectrum - espalhamento espectral </a:t>
            </a:r>
            <a:r>
              <a:rPr lang="pt-BR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chirp</a:t>
            </a:r>
            <a:r>
              <a:rPr lang="pt-BR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9531CE1-B645-4EDF-A01F-F9075880F14F}"/>
              </a:ext>
            </a:extLst>
          </p:cNvPr>
          <p:cNvSpPr txBox="1"/>
          <p:nvPr/>
        </p:nvSpPr>
        <p:spPr>
          <a:xfrm>
            <a:off x="1820571" y="5636724"/>
            <a:ext cx="109892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2800">
                <a:solidFill>
                  <a:srgbClr val="202124"/>
                </a:solidFill>
              </a:defRPr>
            </a:lvl1pPr>
          </a:lstStyle>
          <a:p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Essa modulação mantém as mesmas características de baixa potência da modulação </a:t>
            </a:r>
            <a:r>
              <a:rPr lang="pt-BR" b="1" dirty="0">
                <a:latin typeface="Meiryo" panose="020B0604030504040204" pitchFamily="34" charset="-128"/>
                <a:ea typeface="Meiryo" panose="020B0604030504040204" pitchFamily="34" charset="-128"/>
              </a:rPr>
              <a:t>FSK</a:t>
            </a: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, mas aumenta significativamente a faixa de comunicação </a:t>
            </a:r>
          </a:p>
        </p:txBody>
      </p:sp>
      <p:pic>
        <p:nvPicPr>
          <p:cNvPr id="5" name="Picture 6" descr="LoraWan - Weble">
            <a:extLst>
              <a:ext uri="{FF2B5EF4-FFF2-40B4-BE49-F238E27FC236}">
                <a16:creationId xmlns:a16="http://schemas.microsoft.com/office/drawing/2014/main" id="{D2613393-C54A-987C-41FE-14451C7E1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8" t="37796" r="8646" b="34962"/>
          <a:stretch/>
        </p:blipFill>
        <p:spPr bwMode="auto">
          <a:xfrm>
            <a:off x="12340682" y="-19907"/>
            <a:ext cx="2300661" cy="76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88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3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833199" y="1033354"/>
            <a:ext cx="12964121" cy="689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Uso da LoRaWAN na Agricultura de Precisão</a:t>
            </a:r>
            <a:endParaRPr lang="en-US" sz="4374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33199" y="4649655"/>
            <a:ext cx="4173260" cy="2785314"/>
          </a:xfrm>
          <a:prstGeom prst="roundRect">
            <a:avLst>
              <a:gd name="adj" fmla="val 1970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1062990" y="4877756"/>
            <a:ext cx="2949297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Monitoramento do Solo</a:t>
            </a:r>
            <a:endParaRPr lang="en-US" sz="218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62990" y="5442927"/>
            <a:ext cx="3713678" cy="1411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80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Sensores LoRaWAN </a:t>
            </a:r>
            <a:r>
              <a:rPr lang="en-US" sz="180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podem monitorar continuamente a umidade do solo e outros parâmetros para aprimorar os cultivos.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36250" y="1864341"/>
            <a:ext cx="4173260" cy="2785314"/>
          </a:xfrm>
          <a:prstGeom prst="roundRect">
            <a:avLst>
              <a:gd name="adj" fmla="val 1970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5466040" y="2092442"/>
            <a:ext cx="3193614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Seguimento do Gado</a:t>
            </a:r>
            <a:endParaRPr lang="en-US" sz="218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466040" y="2657613"/>
            <a:ext cx="3713678" cy="1411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80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Dispositivos </a:t>
            </a:r>
            <a:r>
              <a:rPr lang="en-US" sz="180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LoRaWAN</a:t>
            </a:r>
            <a:r>
              <a:rPr lang="en-US" sz="180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em rastreadores </a:t>
            </a:r>
            <a:r>
              <a:rPr lang="en-US" sz="180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GPS</a:t>
            </a:r>
            <a:r>
              <a:rPr lang="en-US" sz="180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podem ajudar a localizar </a:t>
            </a:r>
            <a:r>
              <a:rPr lang="en-US" sz="180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animais de fazenda perdidos ou roubados</a:t>
            </a:r>
            <a:r>
              <a:rPr lang="en-US" sz="180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.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23941" y="4644167"/>
            <a:ext cx="4173260" cy="2785314"/>
          </a:xfrm>
          <a:prstGeom prst="roundRect">
            <a:avLst>
              <a:gd name="adj" fmla="val 1970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10"/>
          <p:cNvSpPr/>
          <p:nvPr/>
        </p:nvSpPr>
        <p:spPr>
          <a:xfrm>
            <a:off x="9853732" y="4872268"/>
            <a:ext cx="2971443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Alertas Meteorológicos</a:t>
            </a:r>
            <a:endParaRPr lang="en-US" sz="218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53732" y="5437439"/>
            <a:ext cx="3713678" cy="17639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80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Sistemas LoRaWAN </a:t>
            </a:r>
            <a:r>
              <a:rPr lang="en-US" sz="180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podem fornecer alertas meteorológicos em tempo real, permitindo que os agricultores se preparem para condições adversas.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8" name="Picture 6" descr="LoraWan - Weble">
            <a:extLst>
              <a:ext uri="{FF2B5EF4-FFF2-40B4-BE49-F238E27FC236}">
                <a16:creationId xmlns:a16="http://schemas.microsoft.com/office/drawing/2014/main" id="{7F1BED44-9612-9E32-D7C8-863D9458C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8" t="37796" r="8646" b="34962"/>
          <a:stretch/>
        </p:blipFill>
        <p:spPr bwMode="auto">
          <a:xfrm>
            <a:off x="12340682" y="-19907"/>
            <a:ext cx="2300661" cy="76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475C21-C466-FBC5-813B-1D5683C5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154" y="4877756"/>
            <a:ext cx="2857500" cy="206692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etos® LoRain">
            <a:extLst>
              <a:ext uri="{FF2B5EF4-FFF2-40B4-BE49-F238E27FC236}">
                <a16:creationId xmlns:a16="http://schemas.microsoft.com/office/drawing/2014/main" id="{E3FDD612-124A-5F38-0DD9-4A538A72E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7" t="7815" r="9190"/>
          <a:stretch/>
        </p:blipFill>
        <p:spPr bwMode="auto">
          <a:xfrm>
            <a:off x="1492479" y="2329726"/>
            <a:ext cx="2869942" cy="206692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Ra Wetterstation nach einem Jahr Laufzeit">
            <a:extLst>
              <a:ext uri="{FF2B5EF4-FFF2-40B4-BE49-F238E27FC236}">
                <a16:creationId xmlns:a16="http://schemas.microsoft.com/office/drawing/2014/main" id="{C4B37708-96EE-2BD0-41E4-5532E3535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02" r="15673"/>
          <a:stretch/>
        </p:blipFill>
        <p:spPr bwMode="auto">
          <a:xfrm>
            <a:off x="10444354" y="2329725"/>
            <a:ext cx="2869942" cy="206692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121631" y="963816"/>
            <a:ext cx="10386899" cy="689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O Uso da </a:t>
            </a:r>
            <a:r>
              <a:rPr lang="en-US" sz="4000" b="1" kern="0" spc="-131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LoRaWAN</a:t>
            </a:r>
            <a:r>
              <a:rPr lang="en-US" sz="4374" b="1" kern="0" spc="-131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na Indústria 4.0</a:t>
            </a:r>
            <a:endParaRPr lang="en-US" sz="4374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33199" y="4826050"/>
            <a:ext cx="12964001" cy="44084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3996392" y="4826050"/>
            <a:ext cx="44410" cy="771880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5"/>
          <p:cNvSpPr/>
          <p:nvPr/>
        </p:nvSpPr>
        <p:spPr>
          <a:xfrm>
            <a:off x="3768685" y="457797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3937040" y="4619340"/>
            <a:ext cx="163235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chemeClr val="bg1">
                    <a:lumMod val="9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1</a:t>
            </a:r>
            <a:endParaRPr lang="en-US" sz="2624" dirty="0">
              <a:solidFill>
                <a:schemeClr val="bg1">
                  <a:lumMod val="9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Text 7"/>
          <p:cNvSpPr/>
          <p:nvPr/>
        </p:nvSpPr>
        <p:spPr>
          <a:xfrm>
            <a:off x="1771055" y="5818584"/>
            <a:ext cx="4495205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Monitoramento da Cadeia Logística</a:t>
            </a:r>
            <a:endParaRPr lang="en-US" sz="218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55370" y="6383755"/>
            <a:ext cx="5926574" cy="1058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A tecnologia </a:t>
            </a:r>
            <a:r>
              <a:rPr lang="en-US" sz="175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LoRaWAN</a:t>
            </a:r>
            <a:r>
              <a:rPr lang="en-US" sz="175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pode ser utilizada para monitorar o transporte de suprimentos e materiais em toda a cadeia de suprimentos.</a:t>
            </a:r>
            <a:endParaRPr lang="en-US" sz="175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92876" y="4054170"/>
            <a:ext cx="44410" cy="771880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7065169" y="457797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214473" y="4619340"/>
            <a:ext cx="201335" cy="413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chemeClr val="bg1">
                    <a:lumMod val="9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2</a:t>
            </a:r>
            <a:endParaRPr lang="en-US" sz="2624" dirty="0">
              <a:solidFill>
                <a:schemeClr val="bg1">
                  <a:lumMod val="9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855732" y="1857191"/>
            <a:ext cx="2918817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Manutenção Predictiva</a:t>
            </a:r>
            <a:endParaRPr lang="en-US" sz="218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351853" y="2422362"/>
            <a:ext cx="5926574" cy="14111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Sensores </a:t>
            </a:r>
            <a:r>
              <a:rPr lang="en-US" sz="175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LoRaWAN</a:t>
            </a:r>
            <a:r>
              <a:rPr lang="en-US" sz="175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 podem ser usados ​​para monitorar </a:t>
            </a:r>
            <a:r>
              <a:rPr lang="en-US" sz="175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componentes de máquinas de fábrica</a:t>
            </a:r>
            <a:r>
              <a:rPr lang="en-US" sz="175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. Dessa forma, </a:t>
            </a:r>
            <a:r>
              <a:rPr lang="en-US" sz="175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falhas podem ser previstas </a:t>
            </a:r>
            <a:r>
              <a:rPr lang="en-US" sz="175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e reparadas antes que se tornem um problema maior.</a:t>
            </a:r>
            <a:endParaRPr lang="en-US" sz="175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0589478" y="4826050"/>
            <a:ext cx="44410" cy="771880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5"/>
          <p:cNvSpPr/>
          <p:nvPr/>
        </p:nvSpPr>
        <p:spPr>
          <a:xfrm>
            <a:off x="10361771" y="4577975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10507266" y="4669035"/>
            <a:ext cx="208955" cy="413418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chemeClr val="bg1">
                    <a:lumMod val="9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3</a:t>
            </a:r>
            <a:endParaRPr lang="en-US" sz="2624" dirty="0">
              <a:solidFill>
                <a:schemeClr val="bg1">
                  <a:lumMod val="9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826103" y="5818584"/>
            <a:ext cx="3571280" cy="344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Gerenciamento de Resíduos</a:t>
            </a:r>
            <a:endParaRPr lang="en-US" sz="218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648456" y="6383755"/>
            <a:ext cx="5926574" cy="10583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Dados coletados por sensores LoRaWAN podem ajudar a melhorar o </a:t>
            </a:r>
            <a:r>
              <a:rPr lang="en-US" sz="1750" b="1" kern="0" spc="-35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gerenciamento de resíduos industriais e comerciais.</a:t>
            </a:r>
            <a:endParaRPr lang="en-US" sz="175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4" name="Picture 6" descr="LoraWan - Weble">
            <a:extLst>
              <a:ext uri="{FF2B5EF4-FFF2-40B4-BE49-F238E27FC236}">
                <a16:creationId xmlns:a16="http://schemas.microsoft.com/office/drawing/2014/main" id="{F070E8AE-C0C3-0415-CDD3-DB3C147D3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8" t="37796" r="8646" b="34962"/>
          <a:stretch/>
        </p:blipFill>
        <p:spPr bwMode="auto">
          <a:xfrm>
            <a:off x="12340682" y="-19907"/>
            <a:ext cx="2300661" cy="76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194197" y="994544"/>
            <a:ext cx="12214622" cy="6892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600" b="1" kern="0" spc="-131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Vantagens e Desvantagens da Tecnologia LoRa</a:t>
            </a:r>
            <a:endParaRPr lang="en-US" sz="3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EE29CD6-36D6-FAE6-3EDC-8ED78400A9A0}"/>
              </a:ext>
            </a:extLst>
          </p:cNvPr>
          <p:cNvGrpSpPr/>
          <p:nvPr/>
        </p:nvGrpSpPr>
        <p:grpSpPr>
          <a:xfrm>
            <a:off x="765059" y="2261138"/>
            <a:ext cx="12964001" cy="1466228"/>
            <a:chOff x="833199" y="3304746"/>
            <a:chExt cx="12964001" cy="1466228"/>
          </a:xfrm>
        </p:grpSpPr>
        <p:sp>
          <p:nvSpPr>
            <p:cNvPr id="6" name="Shape 4"/>
            <p:cNvSpPr/>
            <p:nvPr/>
          </p:nvSpPr>
          <p:spPr>
            <a:xfrm>
              <a:off x="833199" y="3304746"/>
              <a:ext cx="12964001" cy="1466228"/>
            </a:xfrm>
            <a:prstGeom prst="roundRect">
              <a:avLst>
                <a:gd name="adj" fmla="val 3742"/>
              </a:avLst>
            </a:prstGeom>
            <a:solidFill>
              <a:srgbClr val="B5FCB8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7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370" y="3636970"/>
              <a:ext cx="277654" cy="220537"/>
            </a:xfrm>
            <a:prstGeom prst="rect">
              <a:avLst/>
            </a:prstGeom>
          </p:spPr>
        </p:pic>
        <p:sp>
          <p:nvSpPr>
            <p:cNvPr id="8" name="Text 5"/>
            <p:cNvSpPr/>
            <p:nvPr/>
          </p:nvSpPr>
          <p:spPr>
            <a:xfrm>
              <a:off x="1555194" y="3558257"/>
              <a:ext cx="12019836" cy="3527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2400" b="1" kern="0" spc="-35" dirty="0">
                  <a:solidFill>
                    <a:srgbClr val="00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nter" pitchFamily="34" charset="-120"/>
                </a:rPr>
                <a:t>Vantagens</a:t>
              </a:r>
              <a:endParaRPr lang="en-US" sz="175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1555194" y="4109482"/>
              <a:ext cx="12019836" cy="3527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800" kern="0" spc="-35" dirty="0">
                  <a:solidFill>
                    <a:srgbClr val="00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nter" pitchFamily="34" charset="-120"/>
                </a:rPr>
                <a:t>Longo alcance, baixo consumo de energia, baixo custo de implementação e infraestrutura.</a:t>
              </a:r>
              <a:endParaRPr lang="en-US" sz="1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FCE6D24-7711-D982-C1A1-11F2DE5D6CEC}"/>
              </a:ext>
            </a:extLst>
          </p:cNvPr>
          <p:cNvGrpSpPr/>
          <p:nvPr/>
        </p:nvGrpSpPr>
        <p:grpSpPr>
          <a:xfrm>
            <a:off x="765058" y="4618159"/>
            <a:ext cx="12964001" cy="1466228"/>
            <a:chOff x="833199" y="5019049"/>
            <a:chExt cx="12964001" cy="1466228"/>
          </a:xfrm>
        </p:grpSpPr>
        <p:sp>
          <p:nvSpPr>
            <p:cNvPr id="10" name="Shape 7"/>
            <p:cNvSpPr/>
            <p:nvPr/>
          </p:nvSpPr>
          <p:spPr>
            <a:xfrm>
              <a:off x="833199" y="5019049"/>
              <a:ext cx="12964001" cy="1466228"/>
            </a:xfrm>
            <a:prstGeom prst="roundRect">
              <a:avLst>
                <a:gd name="adj" fmla="val 3742"/>
              </a:avLst>
            </a:prstGeom>
            <a:solidFill>
              <a:srgbClr val="FFB3B3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11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5370" y="5351273"/>
              <a:ext cx="277654" cy="220537"/>
            </a:xfrm>
            <a:prstGeom prst="rect">
              <a:avLst/>
            </a:prstGeom>
          </p:spPr>
        </p:pic>
        <p:sp>
          <p:nvSpPr>
            <p:cNvPr id="12" name="Text 8"/>
            <p:cNvSpPr/>
            <p:nvPr/>
          </p:nvSpPr>
          <p:spPr>
            <a:xfrm>
              <a:off x="1555194" y="5272560"/>
              <a:ext cx="12019836" cy="3527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2400" b="1" kern="0" spc="-35" dirty="0">
                  <a:solidFill>
                    <a:srgbClr val="00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nter" pitchFamily="34" charset="-120"/>
                </a:rPr>
                <a:t>Desvantagens</a:t>
              </a:r>
              <a:endParaRPr lang="en-US" sz="24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3" name="Text 9"/>
            <p:cNvSpPr/>
            <p:nvPr/>
          </p:nvSpPr>
          <p:spPr>
            <a:xfrm>
              <a:off x="1555194" y="5823785"/>
              <a:ext cx="12019836" cy="3527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1800" kern="0" spc="-35" dirty="0">
                  <a:solidFill>
                    <a:srgbClr val="00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nter" pitchFamily="34" charset="-120"/>
                </a:rPr>
                <a:t>Velocidade limitada, capacidade limitada, sensibilidade a interferências e falta de padronização.</a:t>
              </a:r>
              <a:endParaRPr lang="en-US" sz="18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pic>
        <p:nvPicPr>
          <p:cNvPr id="19" name="Picture 8" descr="LoRaWAN im Glarnerland für das Internet der Dinge - MiZ">
            <a:extLst>
              <a:ext uri="{FF2B5EF4-FFF2-40B4-BE49-F238E27FC236}">
                <a16:creationId xmlns:a16="http://schemas.microsoft.com/office/drawing/2014/main" id="{50ED22E2-DA20-4C31-B3CE-CC7986C46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1841" y="3070413"/>
            <a:ext cx="7645400" cy="2088777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60"/>
              </a:spcBef>
            </a:pPr>
            <a:r>
              <a:rPr spc="32" dirty="0">
                <a:latin typeface="Meiryo" panose="020B0604030504040204" pitchFamily="34" charset="-128"/>
                <a:ea typeface="Meiryo" panose="020B0604030504040204" pitchFamily="34" charset="-128"/>
              </a:rPr>
              <a:t>Pontos </a:t>
            </a:r>
            <a:r>
              <a:rPr spc="360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pc="-64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pc="182" dirty="0">
                <a:latin typeface="Meiryo" panose="020B0604030504040204" pitchFamily="34" charset="-128"/>
                <a:ea typeface="Meiryo" panose="020B0604030504040204" pitchFamily="34" charset="-128"/>
              </a:rPr>
              <a:t>atenção</a:t>
            </a: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D4BEE8FC-5C04-3184-A761-18AC674F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6640" y="1134887"/>
            <a:ext cx="7437120" cy="611449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60"/>
              </a:spcBef>
            </a:pPr>
            <a:r>
              <a:rPr lang="pt-BR" sz="3840" b="1" spc="88" dirty="0">
                <a:latin typeface="Meiryo" panose="020B0604030504040204" pitchFamily="34" charset="-128"/>
                <a:ea typeface="Meiryo" panose="020B0604030504040204" pitchFamily="34" charset="-128"/>
              </a:rPr>
              <a:t>LoRa (</a:t>
            </a:r>
            <a:r>
              <a:rPr lang="pt-BR" sz="3840" b="1" spc="88" dirty="0" err="1">
                <a:latin typeface="Meiryo" panose="020B0604030504040204" pitchFamily="34" charset="-128"/>
                <a:ea typeface="Meiryo" panose="020B0604030504040204" pitchFamily="34" charset="-128"/>
              </a:rPr>
              <a:t>Long</a:t>
            </a:r>
            <a:r>
              <a:rPr lang="pt-BR" sz="3840" b="1" spc="88" dirty="0">
                <a:latin typeface="Meiryo" panose="020B0604030504040204" pitchFamily="34" charset="-128"/>
                <a:ea typeface="Meiryo" panose="020B0604030504040204" pitchFamily="34" charset="-128"/>
              </a:rPr>
              <a:t>-Range)</a:t>
            </a:r>
            <a:endParaRPr sz="288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7601" y="3398803"/>
            <a:ext cx="11851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latin typeface="Arial"/>
                <a:cs typeface="Arial"/>
              </a:defRPr>
            </a:lvl1pPr>
          </a:lstStyle>
          <a:p>
            <a:pPr algn="just"/>
            <a:r>
              <a:rPr lang="pt-BR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 é uma tecnologia de </a:t>
            </a:r>
            <a:r>
              <a:rPr lang="pt-BR" sz="2400" b="1" dirty="0">
                <a:latin typeface="Meiryo" panose="020B0604030504040204" pitchFamily="34" charset="-128"/>
                <a:ea typeface="Meiryo" panose="020B0604030504040204" pitchFamily="34" charset="-128"/>
              </a:rPr>
              <a:t>radiofrequência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 que permite comunicações </a:t>
            </a:r>
            <a:r>
              <a:rPr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em</a:t>
            </a:r>
            <a:r>
              <a:rPr sz="2400" dirty="0">
                <a:latin typeface="Meiryo" panose="020B0604030504040204" pitchFamily="34" charset="-128"/>
                <a:ea typeface="Meiryo" panose="020B0604030504040204" pitchFamily="34" charset="-128"/>
              </a:rPr>
              <a:t> longas distâncias (na ordem de </a:t>
            </a:r>
            <a:r>
              <a:rPr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grandeza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400" dirty="0">
                <a:latin typeface="Meiryo" panose="020B0604030504040204" pitchFamily="34" charset="-128"/>
                <a:ea typeface="Meiryo" panose="020B0604030504040204" pitchFamily="34" charset="-128"/>
              </a:rPr>
              <a:t>de alguns quilômetros), </a:t>
            </a:r>
            <a:r>
              <a:rPr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utilizando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r>
              <a:rPr sz="2400" dirty="0">
                <a:latin typeface="Meiryo" panose="020B0604030504040204" pitchFamily="34" charset="-128"/>
                <a:ea typeface="Meiryo" panose="020B0604030504040204" pitchFamily="34" charset="-128"/>
              </a:rPr>
              <a:t> para </a:t>
            </a:r>
            <a:r>
              <a:rPr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isso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r>
              <a:rPr sz="2400" dirty="0">
                <a:latin typeface="Meiryo" panose="020B0604030504040204" pitchFamily="34" charset="-128"/>
                <a:ea typeface="Meiryo" panose="020B0604030504040204" pitchFamily="34" charset="-128"/>
              </a:rPr>
              <a:t> baixo consumo de energia </a:t>
            </a:r>
            <a:r>
              <a:rPr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elétrica</a:t>
            </a:r>
            <a:r>
              <a:rPr sz="2400" dirty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040" y="5971219"/>
            <a:ext cx="11736404" cy="58580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214376" rIns="0" bIns="0" rtlCol="0">
            <a:spAutoFit/>
          </a:bodyPr>
          <a:lstStyle/>
          <a:p>
            <a:pPr marL="133096">
              <a:spcBef>
                <a:spcPts val="1688"/>
              </a:spcBef>
            </a:pPr>
            <a:r>
              <a:rPr sz="240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Em poucas palavras, </a:t>
            </a:r>
            <a:r>
              <a:rPr sz="2400" b="1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LoRa</a:t>
            </a:r>
            <a:r>
              <a:rPr sz="240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 </a:t>
            </a:r>
            <a:r>
              <a:rPr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é </a:t>
            </a:r>
            <a:r>
              <a:rPr sz="240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uma </a:t>
            </a:r>
            <a:r>
              <a:rPr sz="2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tecnologia </a:t>
            </a:r>
            <a:r>
              <a:rPr sz="240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de comunicação via</a:t>
            </a:r>
            <a:r>
              <a:rPr sz="2400" spc="-10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 </a:t>
            </a:r>
            <a:r>
              <a:rPr sz="2400" spc="-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rádio.</a:t>
            </a:r>
            <a:endParaRPr sz="2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A5D4B2-2FF2-45EA-9CC0-5039AB71CF43}"/>
              </a:ext>
            </a:extLst>
          </p:cNvPr>
          <p:cNvSpPr txBox="1"/>
          <p:nvPr/>
        </p:nvSpPr>
        <p:spPr>
          <a:xfrm>
            <a:off x="1547600" y="4999618"/>
            <a:ext cx="11375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O </a:t>
            </a:r>
            <a:r>
              <a:rPr lang="pt-BR" sz="2400" spc="-8" dirty="0">
                <a:latin typeface="Meiryo" panose="020B0604030504040204" pitchFamily="34" charset="-128"/>
                <a:ea typeface="Meiryo" panose="020B0604030504040204" pitchFamily="34" charset="-128"/>
              </a:rPr>
              <a:t>nome LoRa 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vem </a:t>
            </a:r>
            <a:r>
              <a:rPr lang="pt-BR" sz="2400" spc="-8" dirty="0">
                <a:latin typeface="Meiryo" panose="020B0604030504040204" pitchFamily="34" charset="-128"/>
                <a:ea typeface="Meiryo" panose="020B0604030504040204" pitchFamily="34" charset="-128"/>
              </a:rPr>
              <a:t>de </a:t>
            </a:r>
            <a:r>
              <a:rPr lang="pt-BR" sz="240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Lo</a:t>
            </a:r>
            <a:r>
              <a:rPr lang="pt-BR" sz="2400" spc="-8" dirty="0">
                <a:latin typeface="Meiryo" panose="020B0604030504040204" pitchFamily="34" charset="-128"/>
                <a:ea typeface="Meiryo" panose="020B0604030504040204" pitchFamily="34" charset="-128"/>
              </a:rPr>
              <a:t>ng </a:t>
            </a:r>
            <a:r>
              <a:rPr lang="pt-BR" sz="240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Ra</a:t>
            </a:r>
            <a:r>
              <a:rPr lang="pt-BR" sz="2400" spc="-8" dirty="0">
                <a:latin typeface="Meiryo" panose="020B0604030504040204" pitchFamily="34" charset="-128"/>
                <a:ea typeface="Meiryo" panose="020B0604030504040204" pitchFamily="34" charset="-128"/>
              </a:rPr>
              <a:t>nge, acrônimo adequado ao 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seu </a:t>
            </a:r>
            <a:r>
              <a:rPr lang="pt-BR" sz="2400" spc="-8" dirty="0">
                <a:latin typeface="Meiryo" panose="020B0604030504040204" pitchFamily="34" charset="-128"/>
                <a:ea typeface="Meiryo" panose="020B0604030504040204" pitchFamily="34" charset="-128"/>
              </a:rPr>
              <a:t>funcionamento.</a:t>
            </a:r>
            <a:endParaRPr lang="pt-BR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7BE8092A-E9B6-E72D-B682-366BBBCF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1DB0759-7A7B-4797-BDA9-FDE288CAD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1983"/>
            <a:ext cx="65" cy="18467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5235" rIns="0" bIns="-15235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BR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637F55D-9F1E-420F-9D51-B989005CB23E}"/>
              </a:ext>
            </a:extLst>
          </p:cNvPr>
          <p:cNvSpPr txBox="1"/>
          <p:nvPr/>
        </p:nvSpPr>
        <p:spPr>
          <a:xfrm>
            <a:off x="1547075" y="2849741"/>
            <a:ext cx="11395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000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Em teoria, ela pode alcançar distâncias próximas aos valores:</a:t>
            </a:r>
            <a:endParaRPr lang="pt-B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B6106CF7-5890-44D3-8A67-79545197E209}"/>
              </a:ext>
            </a:extLst>
          </p:cNvPr>
          <p:cNvSpPr txBox="1"/>
          <p:nvPr/>
        </p:nvSpPr>
        <p:spPr>
          <a:xfrm>
            <a:off x="4998720" y="3711472"/>
            <a:ext cx="3815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Área Urbana: </a:t>
            </a:r>
            <a:r>
              <a:rPr lang="pt-BR" sz="2000" b="1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 km </a:t>
            </a:r>
            <a:endParaRPr lang="pt-BR" sz="20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C57B5DC4-10A4-4F31-B8EA-DEC166BE66F6}"/>
              </a:ext>
            </a:extLst>
          </p:cNvPr>
          <p:cNvSpPr txBox="1"/>
          <p:nvPr/>
        </p:nvSpPr>
        <p:spPr>
          <a:xfrm>
            <a:off x="4998720" y="4523552"/>
            <a:ext cx="3815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Área Rural: </a:t>
            </a:r>
            <a:r>
              <a:rPr lang="pt-BR" sz="2000" b="1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 km </a:t>
            </a:r>
            <a:endParaRPr lang="pt-BR" sz="20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118ACD2-7568-43B9-AC23-4A7E0346BA37}"/>
              </a:ext>
            </a:extLst>
          </p:cNvPr>
          <p:cNvSpPr txBox="1"/>
          <p:nvPr/>
        </p:nvSpPr>
        <p:spPr>
          <a:xfrm>
            <a:off x="1547075" y="5455116"/>
            <a:ext cx="11237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Para alcançar essas distâncias, é necessário verificar características como:</a:t>
            </a:r>
            <a:br>
              <a:rPr lang="pt-BR" sz="2000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pt-BR" sz="2000" b="1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Geografia do terreno (Declividade), Ganho das antenas, potência total da transmissão, Altura das antenas, etc..</a:t>
            </a: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EF32DFD4-3802-49AC-B551-244BA7D88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1334" y="1082933"/>
            <a:ext cx="4746752" cy="512961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60"/>
              </a:spcBef>
            </a:pPr>
            <a:r>
              <a:rPr sz="3200" b="1" spc="16" dirty="0">
                <a:latin typeface="Meiryo" panose="020B0604030504040204" pitchFamily="34" charset="-128"/>
                <a:ea typeface="Meiryo" panose="020B0604030504040204" pitchFamily="34" charset="-128"/>
              </a:rPr>
              <a:t>Pontos </a:t>
            </a:r>
            <a:r>
              <a:rPr sz="3200" b="1" spc="224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3200" b="1" spc="-44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3200" b="1" spc="112" dirty="0">
                <a:latin typeface="Meiryo" panose="020B0604030504040204" pitchFamily="34" charset="-128"/>
                <a:ea typeface="Meiryo" panose="020B0604030504040204" pitchFamily="34" charset="-128"/>
              </a:rPr>
              <a:t>atenção</a:t>
            </a:r>
            <a:endParaRPr sz="32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7A34DA69-F299-937A-D164-6D1C0C554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07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E33C11B6-66B8-4569-96D9-0FF563DF8110}"/>
              </a:ext>
            </a:extLst>
          </p:cNvPr>
          <p:cNvSpPr txBox="1">
            <a:spLocks/>
          </p:cNvSpPr>
          <p:nvPr/>
        </p:nvSpPr>
        <p:spPr>
          <a:xfrm>
            <a:off x="1371600" y="3003450"/>
            <a:ext cx="11923295" cy="282276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8128" indent="0" algn="just">
              <a:lnSpc>
                <a:spcPct val="113599"/>
              </a:lnSpc>
              <a:spcBef>
                <a:spcPts val="160"/>
              </a:spcBef>
              <a:buNone/>
              <a:tabLst>
                <a:tab pos="2125472" algn="l"/>
                <a:tab pos="3499104" algn="l"/>
                <a:tab pos="5232400" algn="l"/>
                <a:tab pos="7288784" algn="l"/>
                <a:tab pos="8723376" algn="l"/>
                <a:tab pos="10579608" algn="l"/>
              </a:tabLst>
            </a:pP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Um ponto de atenção do uso de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que esta tecnologia 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proibitiva em aplicações que exigem alto </a:t>
            </a:r>
            <a:r>
              <a:rPr lang="pt-BR" sz="2240" b="1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fluxo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de dados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como streaming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de imagens 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e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áudio, por exemplo. </a:t>
            </a:r>
          </a:p>
          <a:p>
            <a:pPr marL="0" marR="8128" indent="0" algn="just">
              <a:lnSpc>
                <a:spcPct val="113599"/>
              </a:lnSpc>
              <a:spcBef>
                <a:spcPts val="160"/>
              </a:spcBef>
              <a:buNone/>
              <a:tabLst>
                <a:tab pos="2125472" algn="l"/>
                <a:tab pos="3499104" algn="l"/>
                <a:tab pos="5232400" algn="l"/>
                <a:tab pos="7288784" algn="l"/>
                <a:tab pos="8723376" algn="l"/>
                <a:tab pos="10579608" algn="l"/>
              </a:tabLst>
            </a:pP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8128" indent="0" algn="just">
              <a:lnSpc>
                <a:spcPct val="113599"/>
              </a:lnSpc>
              <a:spcBef>
                <a:spcPts val="160"/>
              </a:spcBef>
              <a:buNone/>
              <a:tabLst>
                <a:tab pos="2125472" algn="l"/>
                <a:tab pos="3499104" algn="l"/>
                <a:tab pos="5232400" algn="l"/>
                <a:tab pos="7288784" algn="l"/>
                <a:tab pos="8723376" algn="l"/>
                <a:tab pos="10579608" algn="l"/>
              </a:tabLst>
            </a:pP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O rádio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possui baixo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data </a:t>
            </a:r>
            <a:r>
              <a:rPr lang="pt-BR"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rate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Por exemplo, no 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chip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SX1276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, operando 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a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915MHz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o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data 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rate máximo é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de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37.5 </a:t>
            </a:r>
            <a:r>
              <a:rPr lang="pt-BR" sz="2240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kbps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, sendo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portanto um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data </a:t>
            </a:r>
            <a:r>
              <a:rPr lang="pt-BR"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rate 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muito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baixo para  </a:t>
            </a:r>
            <a:r>
              <a:rPr lang="pt-BR"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streaming 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de dado</a:t>
            </a:r>
            <a:r>
              <a:rPr lang="pt-BR"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s massivos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m 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tempo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s satisfatórios.</a:t>
            </a: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BC328E16-5C49-2EA7-0858-1FF50C43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BB75E8A2-5534-4337-9B54-9C6A4CEFDC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1334" y="1082933"/>
            <a:ext cx="4746752" cy="512961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60"/>
              </a:spcBef>
            </a:pPr>
            <a:r>
              <a:rPr sz="3200" b="1" spc="16" dirty="0">
                <a:latin typeface="Meiryo" panose="020B0604030504040204" pitchFamily="34" charset="-128"/>
                <a:ea typeface="Meiryo" panose="020B0604030504040204" pitchFamily="34" charset="-128"/>
              </a:rPr>
              <a:t>Pontos </a:t>
            </a:r>
            <a:r>
              <a:rPr sz="3200" b="1" spc="224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3200" b="1" spc="-44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3200" b="1" spc="112" dirty="0">
                <a:latin typeface="Meiryo" panose="020B0604030504040204" pitchFamily="34" charset="-128"/>
                <a:ea typeface="Meiryo" panose="020B0604030504040204" pitchFamily="34" charset="-128"/>
              </a:rPr>
              <a:t>atenção</a:t>
            </a:r>
            <a:endParaRPr sz="32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7428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540041" y="3019468"/>
            <a:ext cx="11532487" cy="27888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0" marR="9144" indent="0" algn="just">
              <a:lnSpc>
                <a:spcPct val="113599"/>
              </a:lnSpc>
              <a:buNone/>
              <a:tabLst>
                <a:tab pos="1746504" algn="l"/>
                <a:tab pos="3359912" algn="l"/>
                <a:tab pos="5894832" algn="l"/>
                <a:tab pos="8143240" algn="l"/>
                <a:tab pos="9633712" algn="l"/>
                <a:tab pos="10988040" algn="l"/>
              </a:tabLst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Outro ponto de atenção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o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LoRa não oferece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(de forma </a:t>
            </a:r>
            <a:r>
              <a:rPr sz="2240" b="1" spc="-8" dirty="0" err="1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nativa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)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 </a:t>
            </a:r>
            <a:r>
              <a:rPr sz="2240" b="1" spc="-8" dirty="0" err="1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criptografia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 de dados  trafegados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9144" indent="0" algn="just">
              <a:lnSpc>
                <a:spcPct val="113599"/>
              </a:lnSpc>
              <a:buNone/>
              <a:tabLst>
                <a:tab pos="1746504" algn="l"/>
                <a:tab pos="3359912" algn="l"/>
                <a:tab pos="5894832" algn="l"/>
                <a:tab pos="8143240" algn="l"/>
                <a:tab pos="9633712" algn="l"/>
                <a:tab pos="10988040" algn="l"/>
              </a:tabLst>
            </a:pPr>
            <a:endParaRPr lang="pt-BR"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9144" indent="0" algn="just">
              <a:lnSpc>
                <a:spcPct val="113599"/>
              </a:lnSpc>
              <a:buNone/>
              <a:tabLst>
                <a:tab pos="1746504" algn="l"/>
                <a:tab pos="3359912" algn="l"/>
                <a:tab pos="5894832" algn="l"/>
                <a:tab pos="8143240" algn="l"/>
                <a:tab pos="9633712" algn="l"/>
                <a:tab pos="10988040" algn="l"/>
              </a:tabLst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Este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um ponto de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atenção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muito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 relevante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em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se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tratando de projetos de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Internet das Coisas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, uma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vez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que brechas na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segurança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neste tipo de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projeto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pode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m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traze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r 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consequências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desastrosa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par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u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m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negócio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CB3C435A-B5DA-E2B3-9E3A-998A45E6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35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6802" y="3169366"/>
            <a:ext cx="6812280" cy="1054648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60"/>
              </a:spcBef>
            </a:pPr>
            <a:r>
              <a:rPr spc="-144" dirty="0">
                <a:latin typeface="Meiryo" panose="020B0604030504040204" pitchFamily="34" charset="-128"/>
                <a:ea typeface="Meiryo" panose="020B0604030504040204" pitchFamily="34" charset="-128"/>
              </a:rPr>
              <a:t>x</a:t>
            </a:r>
            <a:endParaRPr spc="-168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" name="Picture 6" descr="LoraWan - Weble">
            <a:extLst>
              <a:ext uri="{FF2B5EF4-FFF2-40B4-BE49-F238E27FC236}">
                <a16:creationId xmlns:a16="http://schemas.microsoft.com/office/drawing/2014/main" id="{311873AA-FEFD-D13D-DCAD-ED58A6340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8" t="37796" r="8646" b="34962"/>
          <a:stretch/>
        </p:blipFill>
        <p:spPr bwMode="auto">
          <a:xfrm>
            <a:off x="7380603" y="2964745"/>
            <a:ext cx="4412974" cy="14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LoRaWAN im Glarnerland für das Internet der Dinge - MiZ">
            <a:extLst>
              <a:ext uri="{FF2B5EF4-FFF2-40B4-BE49-F238E27FC236}">
                <a16:creationId xmlns:a16="http://schemas.microsoft.com/office/drawing/2014/main" id="{7994781C-4F45-A721-A3C9-AF9B3A92B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298" y="2892001"/>
            <a:ext cx="2491839" cy="15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2207794" y="2771275"/>
            <a:ext cx="10214812" cy="3387466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trata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-se de uma tecnologia de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comunicação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para longas distâncias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com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baixo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consumo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de energia elétrica. </a:t>
            </a: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Este nome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refere-se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ao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rádio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LoRa, que traz todos os benefícios ligados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a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alcance, imunidade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a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interferências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baixo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consumo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 tecnologia. </a:t>
            </a: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Em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suma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LoRa significa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tecnologia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de rádio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e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enlace de</a:t>
            </a:r>
            <a:r>
              <a:rPr sz="2240" b="1" spc="-3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rádio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0829EE3-C4E5-628D-5144-008FA1BC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42" y="0"/>
            <a:ext cx="4182458" cy="1109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961147" y="2635580"/>
            <a:ext cx="10708105" cy="295843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r>
              <a:rPr sz="2240" b="1" spc="-24" dirty="0" err="1">
                <a:latin typeface="Meiryo" panose="020B0604030504040204" pitchFamily="34" charset="-128"/>
                <a:ea typeface="Meiryo" panose="020B0604030504040204" pitchFamily="34" charset="-128"/>
              </a:rPr>
              <a:t>LoRaWAN</a:t>
            </a:r>
            <a:r>
              <a:rPr lang="pt-BR" sz="2240" b="1" spc="-24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(Longe Range </a:t>
            </a:r>
            <a:r>
              <a:rPr lang="pt-BR" sz="2400" dirty="0" err="1">
                <a:latin typeface="Meiryo" panose="020B0604030504040204" pitchFamily="34" charset="-128"/>
                <a:ea typeface="Meiryo" panose="020B0604030504040204" pitchFamily="34" charset="-128"/>
              </a:rPr>
              <a:t>Wide</a:t>
            </a:r>
            <a:r>
              <a:rPr lang="pt-BR" sz="2400" dirty="0">
                <a:latin typeface="Meiryo" panose="020B0604030504040204" pitchFamily="34" charset="-128"/>
                <a:ea typeface="Meiryo" panose="020B0604030504040204" pitchFamily="34" charset="-128"/>
              </a:rPr>
              <a:t> Area Network)</a:t>
            </a:r>
            <a:r>
              <a:rPr sz="2240" b="1" spc="-24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trata-se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de um protocolo de rede que utiliza LoRa como canal de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transmissão /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camada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física. </a:t>
            </a:r>
            <a:endParaRPr lang="pt-BR" sz="224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endParaRPr lang="pt-BR" sz="224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O </a:t>
            </a:r>
            <a:r>
              <a:rPr sz="2240" b="1" spc="-16" dirty="0">
                <a:latin typeface="Meiryo" panose="020B0604030504040204" pitchFamily="34" charset="-128"/>
                <a:ea typeface="Meiryo" panose="020B0604030504040204" pitchFamily="34" charset="-128"/>
              </a:rPr>
              <a:t>LoRaWAN</a:t>
            </a:r>
            <a:r>
              <a:rPr sz="2240" spc="-1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um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padrão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livre/aberto,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qual permite fazer uma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rede completa, com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endereçamento de dispositivos, </a:t>
            </a:r>
            <a:r>
              <a:rPr sz="2240" spc="-24" dirty="0">
                <a:latin typeface="Meiryo" panose="020B0604030504040204" pitchFamily="34" charset="-128"/>
                <a:ea typeface="Meiryo" panose="020B0604030504040204" pitchFamily="34" charset="-128"/>
              </a:rPr>
              <a:t>gateway,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mecanismos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anti-colisão de pacotes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tudo 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mais requerido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numa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rede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propriamente dita. </a:t>
            </a: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7A7C4D-505B-9B2D-22E7-91C3D57E5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42" y="0"/>
            <a:ext cx="4182458" cy="11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7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768642" y="2230502"/>
            <a:ext cx="11093116" cy="3768596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Em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poucas palavras,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protocolo </a:t>
            </a:r>
            <a:r>
              <a:rPr sz="2240" spc="-16" dirty="0">
                <a:latin typeface="Meiryo" panose="020B0604030504040204" pitchFamily="34" charset="-128"/>
                <a:ea typeface="Meiryo" panose="020B0604030504040204" pitchFamily="34" charset="-128"/>
              </a:rPr>
              <a:t>LoRaWAN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implementa os detalhes de funcionamento,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segurança, 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qualidade do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serviço 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ajustes de potência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visando maximizar a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duração da bateria dos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módulos.  </a:t>
            </a:r>
            <a:endParaRPr lang="pt-BR"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endParaRPr lang="pt-BR"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Ou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seja, </a:t>
            </a:r>
            <a:r>
              <a:rPr sz="2240" b="1" spc="-24" dirty="0">
                <a:latin typeface="Meiryo" panose="020B0604030504040204" pitchFamily="34" charset="-128"/>
                <a:ea typeface="Meiryo" panose="020B0604030504040204" pitchFamily="34" charset="-128"/>
              </a:rPr>
              <a:t>LoRaWAN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protocolo de rede utiliza LoRa como canal de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transmissão, fazendo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com que uma estruturação de rede se  estabeleça baseada na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tecnologia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de rádio LoRa. </a:t>
            </a:r>
            <a:endParaRPr lang="pt-BR" sz="2240" b="1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endParaRPr lang="pt-BR" sz="2240" b="1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31300C-6447-4123-BBDF-8EBB7C76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42" y="0"/>
            <a:ext cx="4182458" cy="11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1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081463" y="3617496"/>
            <a:ext cx="10467474" cy="163211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0320" marR="8128" algn="just">
              <a:lnSpc>
                <a:spcPct val="118100"/>
              </a:lnSpc>
              <a:spcBef>
                <a:spcPts val="160"/>
              </a:spcBef>
            </a:pP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Em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termos de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custo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sz="2240" b="1" spc="-16" dirty="0">
                <a:latin typeface="Meiryo" panose="020B0604030504040204" pitchFamily="34" charset="-128"/>
                <a:ea typeface="Meiryo" panose="020B0604030504040204" pitchFamily="34" charset="-128"/>
              </a:rPr>
              <a:t>LoRaWAN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se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difere ainda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mais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do LoRa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“puro”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uma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vez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que além do  hardware envolvido nos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rádios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LoRa,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exige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o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uso de um gateway </a:t>
            </a:r>
            <a:r>
              <a:rPr sz="2240" b="1" spc="-16" dirty="0">
                <a:latin typeface="Meiryo" panose="020B0604030504040204" pitchFamily="34" charset="-128"/>
                <a:ea typeface="Meiryo" panose="020B0604030504040204" pitchFamily="34" charset="-128"/>
              </a:rPr>
              <a:t>LoRaWAN</a:t>
            </a:r>
            <a:r>
              <a:rPr sz="2240" spc="-16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um dispositivo que pode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vir a ser caro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dependendo do</a:t>
            </a:r>
            <a:r>
              <a:rPr sz="2240" spc="-64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modelo.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DE80353-7F70-94E6-585B-303D1563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42" y="0"/>
            <a:ext cx="4182458" cy="11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6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642" y="2154946"/>
            <a:ext cx="6505958" cy="961922"/>
          </a:xfrm>
        </p:spPr>
        <p:txBody>
          <a:bodyPr>
            <a:normAutofit fontScale="90000"/>
          </a:bodyPr>
          <a:lstStyle/>
          <a:p>
            <a:r>
              <a:rPr lang="pt-BR" dirty="0"/>
              <a:t>LoRa (Longe Range)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1DB0759-7A7B-4797-BDA9-FDE288CAD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3506"/>
            <a:ext cx="65" cy="30163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5235" rIns="0" bIns="-15235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BR" sz="2160" dirty="0">
              <a:latin typeface="Arial" panose="020B0604020202020204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637F55D-9F1E-420F-9D51-B989005CB23E}"/>
              </a:ext>
            </a:extLst>
          </p:cNvPr>
          <p:cNvSpPr txBox="1"/>
          <p:nvPr/>
        </p:nvSpPr>
        <p:spPr>
          <a:xfrm>
            <a:off x="505609" y="3150689"/>
            <a:ext cx="13296452" cy="16435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2800">
                <a:solidFill>
                  <a:srgbClr val="202124"/>
                </a:solidFill>
              </a:defRPr>
            </a:lvl1pPr>
          </a:lstStyle>
          <a:p>
            <a:r>
              <a:rPr lang="pt-BR" sz="3360" b="1" dirty="0"/>
              <a:t>LoRa</a:t>
            </a:r>
            <a:r>
              <a:rPr lang="pt-BR" sz="3360" dirty="0"/>
              <a:t> corresponde à camada física no modelo de referência </a:t>
            </a:r>
            <a:r>
              <a:rPr lang="pt-BR" sz="3360" b="1" dirty="0"/>
              <a:t>Open System Interconnection (OSI)</a:t>
            </a:r>
            <a:r>
              <a:rPr lang="pt-BR" sz="3360" dirty="0"/>
              <a:t>, projetada para operar com longo alcance e baixo consumo de potência.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BB73CFD-B6F9-4222-95D8-69F77AB9DFD2}"/>
              </a:ext>
            </a:extLst>
          </p:cNvPr>
          <p:cNvGrpSpPr/>
          <p:nvPr/>
        </p:nvGrpSpPr>
        <p:grpSpPr>
          <a:xfrm>
            <a:off x="2682240" y="5212081"/>
            <a:ext cx="8822269" cy="2404533"/>
            <a:chOff x="1640416" y="2726266"/>
            <a:chExt cx="5513918" cy="1502833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C58977FB-8983-4FC8-AC36-97DA8065D897}"/>
                </a:ext>
              </a:extLst>
            </p:cNvPr>
            <p:cNvSpPr/>
            <p:nvPr/>
          </p:nvSpPr>
          <p:spPr>
            <a:xfrm>
              <a:off x="1640417" y="3047999"/>
              <a:ext cx="5513917" cy="11811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40" dirty="0"/>
            </a:p>
            <a:p>
              <a:pPr algn="ctr"/>
              <a:r>
                <a:rPr lang="pt-BR" sz="192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Camada de Rádio Frequência (RF)</a:t>
              </a:r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A4BC4CD4-A59E-448D-B099-1F3380E1D6D9}"/>
                </a:ext>
              </a:extLst>
            </p:cNvPr>
            <p:cNvSpPr/>
            <p:nvPr/>
          </p:nvSpPr>
          <p:spPr>
            <a:xfrm>
              <a:off x="2243668" y="3328968"/>
              <a:ext cx="4342055" cy="7350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40" dirty="0"/>
            </a:p>
            <a:p>
              <a:pPr algn="ctr"/>
              <a:r>
                <a:rPr lang="pt-BR" sz="192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Banda ISM</a:t>
              </a:r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3919B96A-753C-4D8F-89A1-B9C0328FD6D7}"/>
                </a:ext>
              </a:extLst>
            </p:cNvPr>
            <p:cNvSpPr/>
            <p:nvPr/>
          </p:nvSpPr>
          <p:spPr>
            <a:xfrm>
              <a:off x="2463799" y="3594785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40" dirty="0"/>
                <a:t>EU</a:t>
              </a:r>
            </a:p>
            <a:p>
              <a:pPr algn="ctr"/>
              <a:r>
                <a:rPr lang="pt-BR" sz="1440" dirty="0"/>
                <a:t>863-870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E834CEB7-2799-4FCD-A325-4BAF2DA580C7}"/>
                </a:ext>
              </a:extLst>
            </p:cNvPr>
            <p:cNvSpPr/>
            <p:nvPr/>
          </p:nvSpPr>
          <p:spPr>
            <a:xfrm>
              <a:off x="3500966" y="3589020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40" dirty="0"/>
                <a:t>US</a:t>
              </a:r>
            </a:p>
            <a:p>
              <a:pPr algn="ctr"/>
              <a:r>
                <a:rPr lang="pt-BR" sz="1440" dirty="0"/>
                <a:t>902-928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320BC06-3076-4F50-9282-09BBB8994849}"/>
                </a:ext>
              </a:extLst>
            </p:cNvPr>
            <p:cNvSpPr/>
            <p:nvPr/>
          </p:nvSpPr>
          <p:spPr>
            <a:xfrm>
              <a:off x="4538132" y="3584787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40" dirty="0"/>
                <a:t>AU</a:t>
              </a:r>
            </a:p>
            <a:p>
              <a:pPr algn="ctr"/>
              <a:r>
                <a:rPr lang="pt-BR" sz="1440" dirty="0"/>
                <a:t>915-928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CE52A4A1-EEB3-409F-B70F-DF86F7E88601}"/>
                </a:ext>
              </a:extLst>
            </p:cNvPr>
            <p:cNvSpPr/>
            <p:nvPr/>
          </p:nvSpPr>
          <p:spPr>
            <a:xfrm>
              <a:off x="5596466" y="3584788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40" dirty="0"/>
                <a:t>CA</a:t>
              </a:r>
            </a:p>
            <a:p>
              <a:pPr algn="ctr"/>
              <a:r>
                <a:rPr lang="pt-BR" sz="1440" dirty="0"/>
                <a:t>779-787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331B403E-087B-429C-8DD0-072AE0B5BD4B}"/>
                </a:ext>
              </a:extLst>
            </p:cNvPr>
            <p:cNvSpPr/>
            <p:nvPr/>
          </p:nvSpPr>
          <p:spPr>
            <a:xfrm>
              <a:off x="1640416" y="2726266"/>
              <a:ext cx="5513917" cy="28701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40" dirty="0"/>
            </a:p>
            <a:p>
              <a:pPr algn="ctr"/>
              <a:r>
                <a:rPr lang="pt-BR" sz="192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Camada Física (PHY)</a:t>
              </a:r>
              <a:endParaRPr lang="pt-BR" sz="1440" dirty="0"/>
            </a:p>
            <a:p>
              <a:pPr algn="ctr"/>
              <a:endParaRPr lang="pt-BR" sz="1440" dirty="0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E166114-DEC6-025A-398B-F31BA5E9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42" y="0"/>
            <a:ext cx="4182458" cy="11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8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1DB0759-7A7B-4797-BDA9-FDE288CAD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3506"/>
            <a:ext cx="65" cy="30163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5235" rIns="0" bIns="-15235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BR" sz="2160" dirty="0">
              <a:latin typeface="Arial" panose="020B0604020202020204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637F55D-9F1E-420F-9D51-B989005CB23E}"/>
              </a:ext>
            </a:extLst>
          </p:cNvPr>
          <p:cNvSpPr txBox="1"/>
          <p:nvPr/>
        </p:nvSpPr>
        <p:spPr>
          <a:xfrm>
            <a:off x="123562" y="2524651"/>
            <a:ext cx="14099389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2800">
                <a:solidFill>
                  <a:srgbClr val="202124"/>
                </a:solidFill>
              </a:defRPr>
            </a:lvl1pPr>
          </a:lstStyle>
          <a:p>
            <a:r>
              <a:rPr lang="pt-BR" sz="2880" dirty="0"/>
              <a:t>O protocolo </a:t>
            </a:r>
            <a:r>
              <a:rPr lang="pt-BR" sz="2880" b="1" dirty="0"/>
              <a:t>LoRaWAN</a:t>
            </a:r>
            <a:r>
              <a:rPr lang="pt-BR" sz="2880" dirty="0"/>
              <a:t> provê classes de dispositivos diferentes que podem ser usados de acordo com os perfis das aplicações. As classes estão relacionadas aos padrões de duração da bateria do dispositivo e sua latência no </a:t>
            </a:r>
            <a:r>
              <a:rPr lang="pt-BR" sz="2880" i="1" dirty="0" err="1"/>
              <a:t>downlink</a:t>
            </a:r>
            <a:r>
              <a:rPr lang="pt-BR" sz="2880" i="1" dirty="0"/>
              <a:t> </a:t>
            </a:r>
            <a:r>
              <a:rPr lang="pt-BR" sz="2880" dirty="0"/>
              <a:t>(OLIVEIRA, 2017).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123F39F-8CF2-4B91-8014-20AFC7989C48}"/>
              </a:ext>
            </a:extLst>
          </p:cNvPr>
          <p:cNvGrpSpPr/>
          <p:nvPr/>
        </p:nvGrpSpPr>
        <p:grpSpPr>
          <a:xfrm>
            <a:off x="2762124" y="4114801"/>
            <a:ext cx="8849979" cy="4041083"/>
            <a:chOff x="1640416" y="2321490"/>
            <a:chExt cx="5531237" cy="2525677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C58977FB-8983-4FC8-AC36-97DA8065D897}"/>
                </a:ext>
              </a:extLst>
            </p:cNvPr>
            <p:cNvSpPr/>
            <p:nvPr/>
          </p:nvSpPr>
          <p:spPr>
            <a:xfrm>
              <a:off x="1640417" y="3666067"/>
              <a:ext cx="5513917" cy="11811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pt-BR" sz="192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Camada de Rádio Frequência (RF)</a:t>
              </a: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A4BC4CD4-A59E-448D-B099-1F3380E1D6D9}"/>
                </a:ext>
              </a:extLst>
            </p:cNvPr>
            <p:cNvSpPr/>
            <p:nvPr/>
          </p:nvSpPr>
          <p:spPr>
            <a:xfrm>
              <a:off x="2243668" y="3947035"/>
              <a:ext cx="4342055" cy="7350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pt-BR" sz="192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Banda ISM</a:t>
              </a: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3919B96A-753C-4D8F-89A1-B9C0328FD6D7}"/>
                </a:ext>
              </a:extLst>
            </p:cNvPr>
            <p:cNvSpPr/>
            <p:nvPr/>
          </p:nvSpPr>
          <p:spPr>
            <a:xfrm>
              <a:off x="2463799" y="4212852"/>
              <a:ext cx="764793" cy="3310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40" dirty="0">
                  <a:solidFill>
                    <a:schemeClr val="bg1">
                      <a:lumMod val="85000"/>
                    </a:schemeClr>
                  </a:solidFill>
                </a:rPr>
                <a:t>EU</a:t>
              </a:r>
            </a:p>
            <a:p>
              <a:pPr algn="ctr"/>
              <a:r>
                <a:rPr lang="pt-BR" sz="1440" dirty="0">
                  <a:solidFill>
                    <a:schemeClr val="bg1">
                      <a:lumMod val="85000"/>
                    </a:schemeClr>
                  </a:solidFill>
                </a:rPr>
                <a:t>863-870</a:t>
              </a: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E834CEB7-2799-4FCD-A325-4BAF2DA580C7}"/>
                </a:ext>
              </a:extLst>
            </p:cNvPr>
            <p:cNvSpPr/>
            <p:nvPr/>
          </p:nvSpPr>
          <p:spPr>
            <a:xfrm>
              <a:off x="3500966" y="4207088"/>
              <a:ext cx="764793" cy="3310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40" dirty="0">
                  <a:solidFill>
                    <a:schemeClr val="bg1">
                      <a:lumMod val="85000"/>
                    </a:schemeClr>
                  </a:solidFill>
                </a:rPr>
                <a:t>US</a:t>
              </a:r>
            </a:p>
            <a:p>
              <a:pPr algn="ctr"/>
              <a:r>
                <a:rPr lang="pt-BR" sz="1440" dirty="0">
                  <a:solidFill>
                    <a:schemeClr val="bg1">
                      <a:lumMod val="85000"/>
                    </a:schemeClr>
                  </a:solidFill>
                </a:rPr>
                <a:t>902-928</a:t>
              </a: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320BC06-3076-4F50-9282-09BBB8994849}"/>
                </a:ext>
              </a:extLst>
            </p:cNvPr>
            <p:cNvSpPr/>
            <p:nvPr/>
          </p:nvSpPr>
          <p:spPr>
            <a:xfrm>
              <a:off x="4538132" y="4202855"/>
              <a:ext cx="764793" cy="3310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40" dirty="0">
                  <a:solidFill>
                    <a:schemeClr val="bg1">
                      <a:lumMod val="85000"/>
                    </a:schemeClr>
                  </a:solidFill>
                </a:rPr>
                <a:t>AU</a:t>
              </a:r>
            </a:p>
            <a:p>
              <a:pPr algn="ctr"/>
              <a:r>
                <a:rPr lang="pt-BR" sz="1440" dirty="0">
                  <a:solidFill>
                    <a:schemeClr val="bg1">
                      <a:lumMod val="85000"/>
                    </a:schemeClr>
                  </a:solidFill>
                </a:rPr>
                <a:t>915,928</a:t>
              </a: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CE52A4A1-EEB3-409F-B70F-DF86F7E88601}"/>
                </a:ext>
              </a:extLst>
            </p:cNvPr>
            <p:cNvSpPr/>
            <p:nvPr/>
          </p:nvSpPr>
          <p:spPr>
            <a:xfrm>
              <a:off x="5596466" y="4202856"/>
              <a:ext cx="764793" cy="3310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40" dirty="0">
                  <a:solidFill>
                    <a:schemeClr val="bg1">
                      <a:lumMod val="85000"/>
                    </a:schemeClr>
                  </a:solidFill>
                </a:rPr>
                <a:t>CA</a:t>
              </a:r>
            </a:p>
            <a:p>
              <a:pPr algn="ctr"/>
              <a:r>
                <a:rPr lang="pt-BR" sz="1440" dirty="0">
                  <a:solidFill>
                    <a:schemeClr val="bg1">
                      <a:lumMod val="85000"/>
                    </a:schemeClr>
                  </a:solidFill>
                </a:rPr>
                <a:t>779-787</a:t>
              </a:r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331B403E-087B-429C-8DD0-072AE0B5BD4B}"/>
                </a:ext>
              </a:extLst>
            </p:cNvPr>
            <p:cNvSpPr/>
            <p:nvPr/>
          </p:nvSpPr>
          <p:spPr>
            <a:xfrm>
              <a:off x="1640416" y="3344333"/>
              <a:ext cx="5513917" cy="28701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pt-BR" sz="192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Camada Física (PHY)</a:t>
              </a:r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endParaRPr lang="pt-BR" sz="144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9796AE9F-9EB2-4AC2-95EA-316DDCCFCD2F}"/>
                </a:ext>
              </a:extLst>
            </p:cNvPr>
            <p:cNvSpPr/>
            <p:nvPr/>
          </p:nvSpPr>
          <p:spPr>
            <a:xfrm>
              <a:off x="1657736" y="2321490"/>
              <a:ext cx="5513917" cy="97449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36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Media Access Control (MAC)</a:t>
              </a:r>
            </a:p>
            <a:p>
              <a:pPr algn="ctr"/>
              <a:endParaRPr lang="pt-BR" sz="192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pt-BR" sz="192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pt-BR" sz="1440" dirty="0"/>
            </a:p>
            <a:p>
              <a:pPr algn="ctr"/>
              <a:endParaRPr lang="pt-BR" sz="1440" dirty="0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E1EED125-EBE0-4314-8682-DDDC4805B331}"/>
                </a:ext>
              </a:extLst>
            </p:cNvPr>
            <p:cNvSpPr/>
            <p:nvPr/>
          </p:nvSpPr>
          <p:spPr>
            <a:xfrm>
              <a:off x="1948728" y="2733527"/>
              <a:ext cx="1279864" cy="4033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/>
                <a:t>Classe A</a:t>
              </a: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12B33D9-78E7-40A9-8FBD-A57A08ED852D}"/>
                </a:ext>
              </a:extLst>
            </p:cNvPr>
            <p:cNvSpPr/>
            <p:nvPr/>
          </p:nvSpPr>
          <p:spPr>
            <a:xfrm>
              <a:off x="3757442" y="2733527"/>
              <a:ext cx="1279864" cy="4033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/>
                <a:t>Classe B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E53385A6-0B3C-4AB8-B2B0-1AB2F0970F4F}"/>
                </a:ext>
              </a:extLst>
            </p:cNvPr>
            <p:cNvSpPr/>
            <p:nvPr/>
          </p:nvSpPr>
          <p:spPr>
            <a:xfrm>
              <a:off x="5587363" y="2738178"/>
              <a:ext cx="1279864" cy="40330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dirty="0"/>
                <a:t>Classe C</a:t>
              </a:r>
            </a:p>
          </p:txBody>
        </p: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EED132C8-DF58-4460-BF4F-12DA664E8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0215"/>
            <a:ext cx="12871859" cy="770885"/>
          </a:xfrm>
        </p:spPr>
        <p:txBody>
          <a:bodyPr>
            <a:normAutofit/>
          </a:bodyPr>
          <a:lstStyle/>
          <a:p>
            <a:r>
              <a:rPr lang="pt-BR" sz="4320" dirty="0"/>
              <a:t>LoRaWAN (Longe Range Wide Area Network 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53BA65-1780-30E0-611D-2853431B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42" y="0"/>
            <a:ext cx="4182458" cy="11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1DB0759-7A7B-4797-BDA9-FDE288CAD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3506"/>
            <a:ext cx="65" cy="30163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5235" rIns="0" bIns="-15235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BR" sz="216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637F55D-9F1E-420F-9D51-B989005CB23E}"/>
              </a:ext>
            </a:extLst>
          </p:cNvPr>
          <p:cNvSpPr txBox="1"/>
          <p:nvPr/>
        </p:nvSpPr>
        <p:spPr>
          <a:xfrm>
            <a:off x="668602" y="1479001"/>
            <a:ext cx="13492385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altLang="pt-BR" sz="3360" dirty="0">
                <a:latin typeface="Meiryo" panose="020B0604030504040204" pitchFamily="34" charset="-128"/>
                <a:ea typeface="Meiryo" panose="020B0604030504040204" pitchFamily="34" charset="-128"/>
              </a:rPr>
              <a:t>Algumas características importantes da tecnologia </a:t>
            </a:r>
            <a:r>
              <a:rPr lang="pt-BR" altLang="pt-BR" sz="3360" b="1" dirty="0"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r>
              <a:rPr lang="pt-BR" altLang="pt-BR" sz="3360" dirty="0">
                <a:latin typeface="Meiryo" panose="020B0604030504040204" pitchFamily="34" charset="-128"/>
                <a:ea typeface="Meiryo" panose="020B0604030504040204" pitchFamily="34" charset="-128"/>
              </a:rPr>
              <a:t> são:</a:t>
            </a:r>
          </a:p>
        </p:txBody>
      </p:sp>
      <p:sp>
        <p:nvSpPr>
          <p:cNvPr id="24" name="CaixaDeTexto 23">
            <a:hlinkClick r:id="rId2"/>
            <a:extLst>
              <a:ext uri="{FF2B5EF4-FFF2-40B4-BE49-F238E27FC236}">
                <a16:creationId xmlns:a16="http://schemas.microsoft.com/office/drawing/2014/main" id="{6E1C86A5-9DA7-477A-A8E2-490D86DD3C19}"/>
              </a:ext>
            </a:extLst>
          </p:cNvPr>
          <p:cNvSpPr txBox="1"/>
          <p:nvPr/>
        </p:nvSpPr>
        <p:spPr>
          <a:xfrm>
            <a:off x="7414795" y="7517008"/>
            <a:ext cx="662392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20" dirty="0">
                <a:latin typeface="Meiryo" panose="020B0604030504040204" pitchFamily="34" charset="-128"/>
                <a:ea typeface="Meiryo" panose="020B0604030504040204" pitchFamily="34" charset="-128"/>
              </a:rPr>
              <a:t>Fonte: https://logpyx.com/lora-solucao-para-conectividade-das-coisas/</a:t>
            </a: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EEDE9032-41B3-2B64-B94B-DF0207865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">
            <a:extLst>
              <a:ext uri="{FF2B5EF4-FFF2-40B4-BE49-F238E27FC236}">
                <a16:creationId xmlns:a16="http://schemas.microsoft.com/office/drawing/2014/main" id="{3BCA303E-3448-BD6C-4A59-3E3451FDBE42}"/>
              </a:ext>
            </a:extLst>
          </p:cNvPr>
          <p:cNvSpPr/>
          <p:nvPr/>
        </p:nvSpPr>
        <p:spPr>
          <a:xfrm flipV="1">
            <a:off x="821768" y="4441352"/>
            <a:ext cx="13808631" cy="71355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F44B6B08-10E5-8BEF-1E77-B420A6D4912D}"/>
              </a:ext>
            </a:extLst>
          </p:cNvPr>
          <p:cNvSpPr/>
          <p:nvPr/>
        </p:nvSpPr>
        <p:spPr>
          <a:xfrm>
            <a:off x="3991808" y="4512707"/>
            <a:ext cx="45719" cy="761361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D40A0E1D-9D09-F104-114A-D9C2562C8564}"/>
              </a:ext>
            </a:extLst>
          </p:cNvPr>
          <p:cNvSpPr/>
          <p:nvPr/>
        </p:nvSpPr>
        <p:spPr>
          <a:xfrm>
            <a:off x="3767257" y="4268060"/>
            <a:ext cx="499850" cy="489413"/>
          </a:xfrm>
          <a:prstGeom prst="roundRect">
            <a:avLst>
              <a:gd name="adj" fmla="val 11210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0DB7F8F0-B439-8FE4-4B10-0C8DE010318B}"/>
              </a:ext>
            </a:extLst>
          </p:cNvPr>
          <p:cNvSpPr/>
          <p:nvPr/>
        </p:nvSpPr>
        <p:spPr>
          <a:xfrm>
            <a:off x="3932038" y="4308835"/>
            <a:ext cx="165611" cy="40786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36"/>
              </a:lnSpc>
              <a:buNone/>
            </a:pPr>
            <a:r>
              <a:rPr lang="en-US" sz="2588" b="1" kern="0" spc="-35" dirty="0">
                <a:solidFill>
                  <a:schemeClr val="bg1">
                    <a:lumMod val="9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1</a:t>
            </a:r>
            <a:endParaRPr lang="en-US" sz="2588" dirty="0">
              <a:solidFill>
                <a:schemeClr val="bg1">
                  <a:lumMod val="9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D9006729-4FDE-01DD-9F3A-AEFA6DB007C3}"/>
              </a:ext>
            </a:extLst>
          </p:cNvPr>
          <p:cNvSpPr/>
          <p:nvPr/>
        </p:nvSpPr>
        <p:spPr>
          <a:xfrm>
            <a:off x="2917984" y="5382321"/>
            <a:ext cx="2221744" cy="339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6"/>
              </a:lnSpc>
              <a:buNone/>
            </a:pPr>
            <a:endParaRPr lang="en-US" sz="215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Shape 9">
            <a:extLst>
              <a:ext uri="{FF2B5EF4-FFF2-40B4-BE49-F238E27FC236}">
                <a16:creationId xmlns:a16="http://schemas.microsoft.com/office/drawing/2014/main" id="{5EE5289F-079C-20EE-5B1B-EC5CF04A1183}"/>
              </a:ext>
            </a:extLst>
          </p:cNvPr>
          <p:cNvSpPr/>
          <p:nvPr/>
        </p:nvSpPr>
        <p:spPr>
          <a:xfrm>
            <a:off x="7293293" y="3751346"/>
            <a:ext cx="45719" cy="761361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10">
            <a:extLst>
              <a:ext uri="{FF2B5EF4-FFF2-40B4-BE49-F238E27FC236}">
                <a16:creationId xmlns:a16="http://schemas.microsoft.com/office/drawing/2014/main" id="{855CE406-0067-C487-F821-38694F9D0952}"/>
              </a:ext>
            </a:extLst>
          </p:cNvPr>
          <p:cNvSpPr/>
          <p:nvPr/>
        </p:nvSpPr>
        <p:spPr>
          <a:xfrm>
            <a:off x="7068741" y="4268060"/>
            <a:ext cx="499850" cy="489413"/>
          </a:xfrm>
          <a:prstGeom prst="roundRect">
            <a:avLst>
              <a:gd name="adj" fmla="val 11210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11">
            <a:extLst>
              <a:ext uri="{FF2B5EF4-FFF2-40B4-BE49-F238E27FC236}">
                <a16:creationId xmlns:a16="http://schemas.microsoft.com/office/drawing/2014/main" id="{E946BFD6-E2AE-DD4B-61D3-9AFD16EF324F}"/>
              </a:ext>
            </a:extLst>
          </p:cNvPr>
          <p:cNvSpPr/>
          <p:nvPr/>
        </p:nvSpPr>
        <p:spPr>
          <a:xfrm>
            <a:off x="7218283" y="4308835"/>
            <a:ext cx="196512" cy="40786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36"/>
              </a:lnSpc>
              <a:buNone/>
            </a:pPr>
            <a:r>
              <a:rPr lang="en-US" sz="2588" b="1" kern="0" spc="-35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2</a:t>
            </a:r>
            <a:endParaRPr lang="en-US" sz="2588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Shape 14">
            <a:extLst>
              <a:ext uri="{FF2B5EF4-FFF2-40B4-BE49-F238E27FC236}">
                <a16:creationId xmlns:a16="http://schemas.microsoft.com/office/drawing/2014/main" id="{6A91CD45-113E-4F62-EC60-B86F1B09528A}"/>
              </a:ext>
            </a:extLst>
          </p:cNvPr>
          <p:cNvSpPr/>
          <p:nvPr/>
        </p:nvSpPr>
        <p:spPr>
          <a:xfrm>
            <a:off x="10594777" y="4512707"/>
            <a:ext cx="45719" cy="761361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5">
            <a:extLst>
              <a:ext uri="{FF2B5EF4-FFF2-40B4-BE49-F238E27FC236}">
                <a16:creationId xmlns:a16="http://schemas.microsoft.com/office/drawing/2014/main" id="{B6DA1460-F6CB-2648-BF07-30E37FE1173F}"/>
              </a:ext>
            </a:extLst>
          </p:cNvPr>
          <p:cNvSpPr/>
          <p:nvPr/>
        </p:nvSpPr>
        <p:spPr>
          <a:xfrm>
            <a:off x="10370225" y="4268060"/>
            <a:ext cx="499850" cy="489413"/>
          </a:xfrm>
          <a:prstGeom prst="roundRect">
            <a:avLst>
              <a:gd name="adj" fmla="val 11210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6">
            <a:extLst>
              <a:ext uri="{FF2B5EF4-FFF2-40B4-BE49-F238E27FC236}">
                <a16:creationId xmlns:a16="http://schemas.microsoft.com/office/drawing/2014/main" id="{1F7BC85C-0FEB-FCD3-F767-122F6ACF8CB1}"/>
              </a:ext>
            </a:extLst>
          </p:cNvPr>
          <p:cNvSpPr/>
          <p:nvPr/>
        </p:nvSpPr>
        <p:spPr>
          <a:xfrm>
            <a:off x="10512146" y="4308835"/>
            <a:ext cx="211963" cy="40786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36"/>
              </a:lnSpc>
              <a:buNone/>
            </a:pPr>
            <a:r>
              <a:rPr lang="en-US" sz="2588" b="1" kern="0" spc="-35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3</a:t>
            </a:r>
            <a:endParaRPr lang="en-US" sz="2588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Text 17">
            <a:extLst>
              <a:ext uri="{FF2B5EF4-FFF2-40B4-BE49-F238E27FC236}">
                <a16:creationId xmlns:a16="http://schemas.microsoft.com/office/drawing/2014/main" id="{4783AED6-C224-1F6D-38E5-50785540910D}"/>
              </a:ext>
            </a:extLst>
          </p:cNvPr>
          <p:cNvSpPr/>
          <p:nvPr/>
        </p:nvSpPr>
        <p:spPr>
          <a:xfrm>
            <a:off x="9520952" y="5382321"/>
            <a:ext cx="2221744" cy="339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6"/>
              </a:lnSpc>
              <a:buNone/>
            </a:pPr>
            <a:endParaRPr lang="en-US" sz="2157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A639C1D-ED3B-EA16-5854-E910759A4398}"/>
              </a:ext>
            </a:extLst>
          </p:cNvPr>
          <p:cNvSpPr txBox="1"/>
          <p:nvPr/>
        </p:nvSpPr>
        <p:spPr>
          <a:xfrm>
            <a:off x="1036227" y="5345423"/>
            <a:ext cx="6044899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800"/>
            </a:lvl1pPr>
          </a:lstStyle>
          <a:p>
            <a:pPr algn="just"/>
            <a:r>
              <a:rPr lang="pt-BR" sz="2160" b="1" dirty="0">
                <a:latin typeface="Meiryo" panose="020B0604030504040204" pitchFamily="34" charset="-128"/>
                <a:ea typeface="Meiryo" panose="020B0604030504040204" pitchFamily="34" charset="-128"/>
              </a:rPr>
              <a:t>Baixo custo de implantação e operação</a:t>
            </a:r>
          </a:p>
          <a:p>
            <a:pPr algn="just"/>
            <a:r>
              <a:rPr lang="pt-BR" sz="2160" dirty="0">
                <a:latin typeface="Meiryo" panose="020B0604030504040204" pitchFamily="34" charset="-128"/>
                <a:ea typeface="Meiryo" panose="020B0604030504040204" pitchFamily="34" charset="-128"/>
              </a:rPr>
              <a:t>Reduz o investimento em infraestrutura, despesas de substituição de bateria e, em última instância, despesas operacionais.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6BBF741-DC75-0979-C1AE-01CEB756997D}"/>
              </a:ext>
            </a:extLst>
          </p:cNvPr>
          <p:cNvSpPr txBox="1"/>
          <p:nvPr/>
        </p:nvSpPr>
        <p:spPr>
          <a:xfrm>
            <a:off x="4271760" y="2401562"/>
            <a:ext cx="6098466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600" b="1"/>
            </a:lvl1pPr>
          </a:lstStyle>
          <a:p>
            <a:r>
              <a:rPr lang="pt-BR" sz="2160" dirty="0">
                <a:latin typeface="Meiryo" panose="020B0604030504040204" pitchFamily="34" charset="-128"/>
                <a:ea typeface="Meiryo" panose="020B0604030504040204" pitchFamily="34" charset="-128"/>
              </a:rPr>
              <a:t>Baixo consumo de potência</a:t>
            </a:r>
          </a:p>
          <a:p>
            <a:r>
              <a:rPr lang="pt-BR" sz="2160" b="0" dirty="0">
                <a:latin typeface="Meiryo" panose="020B0604030504040204" pitchFamily="34" charset="-128"/>
                <a:ea typeface="Meiryo" panose="020B0604030504040204" pitchFamily="34" charset="-128"/>
              </a:rPr>
              <a:t>Necessita de pouca energia. Assim, a vida útil da bateria é prolongada até 10 anos, o que reduz os seu custo de compra.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CA660F7-5C64-878D-37CD-04C49747A6A8}"/>
              </a:ext>
            </a:extLst>
          </p:cNvPr>
          <p:cNvSpPr txBox="1"/>
          <p:nvPr/>
        </p:nvSpPr>
        <p:spPr>
          <a:xfrm>
            <a:off x="8272912" y="5237179"/>
            <a:ext cx="6152678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600" b="1"/>
            </a:lvl1pPr>
          </a:lstStyle>
          <a:p>
            <a:r>
              <a:rPr lang="pt-BR" sz="2160" dirty="0">
                <a:latin typeface="Meiryo" panose="020B0604030504040204" pitchFamily="34" charset="-128"/>
                <a:ea typeface="Meiryo" panose="020B0604030504040204" pitchFamily="34" charset="-128"/>
              </a:rPr>
              <a:t>Longo alcance</a:t>
            </a:r>
          </a:p>
          <a:p>
            <a:r>
              <a:rPr lang="pt-BR" sz="2160" b="0" dirty="0">
                <a:latin typeface="Meiryo" panose="020B0604030504040204" pitchFamily="34" charset="-128"/>
                <a:ea typeface="Meiryo" panose="020B0604030504040204" pitchFamily="34" charset="-128"/>
              </a:rPr>
              <a:t>Conecta dispositivos em grandes distâncias nas áreas rurais e infiltra em densos ambientes internos ou urbanos.</a:t>
            </a:r>
          </a:p>
        </p:txBody>
      </p:sp>
    </p:spTree>
    <p:extLst>
      <p:ext uri="{BB962C8B-B14F-4D97-AF65-F5344CB8AC3E}">
        <p14:creationId xmlns:p14="http://schemas.microsoft.com/office/powerpoint/2010/main" val="70610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24" grpId="0"/>
      <p:bldP spid="18" grpId="0"/>
      <p:bldP spid="20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1DB0759-7A7B-4797-BDA9-FDE288CAD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3506"/>
            <a:ext cx="65" cy="30163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5235" rIns="0" bIns="-15235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BR" sz="2160" dirty="0">
              <a:latin typeface="Arial" panose="020B0604020202020204" pitchFamily="34" charset="0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5E284A1-0435-46A8-88A8-F490AB2F8E05}"/>
              </a:ext>
            </a:extLst>
          </p:cNvPr>
          <p:cNvGrpSpPr/>
          <p:nvPr/>
        </p:nvGrpSpPr>
        <p:grpSpPr>
          <a:xfrm>
            <a:off x="1356736" y="1526553"/>
            <a:ext cx="11260948" cy="5659555"/>
            <a:chOff x="172703" y="1147321"/>
            <a:chExt cx="10664631" cy="5719895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76B50208-64C4-4E8D-82C1-E175A844EAF9}"/>
                </a:ext>
              </a:extLst>
            </p:cNvPr>
            <p:cNvGrpSpPr/>
            <p:nvPr/>
          </p:nvGrpSpPr>
          <p:grpSpPr>
            <a:xfrm>
              <a:off x="812802" y="1147321"/>
              <a:ext cx="9668934" cy="5287346"/>
              <a:chOff x="553155" y="1147321"/>
              <a:chExt cx="9668934" cy="5287346"/>
            </a:xfrm>
          </p:grpSpPr>
          <p:cxnSp>
            <p:nvCxnSpPr>
              <p:cNvPr id="7" name="Conector de Seta Reta 6">
                <a:extLst>
                  <a:ext uri="{FF2B5EF4-FFF2-40B4-BE49-F238E27FC236}">
                    <a16:creationId xmlns:a16="http://schemas.microsoft.com/office/drawing/2014/main" id="{AAC93DAB-AC41-4783-9C9B-48C8E13860A7}"/>
                  </a:ext>
                </a:extLst>
              </p:cNvPr>
              <p:cNvCxnSpPr/>
              <p:nvPr/>
            </p:nvCxnSpPr>
            <p:spPr>
              <a:xfrm flipV="1">
                <a:off x="564444" y="1147321"/>
                <a:ext cx="0" cy="528734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de Seta Reta 23">
                <a:extLst>
                  <a:ext uri="{FF2B5EF4-FFF2-40B4-BE49-F238E27FC236}">
                    <a16:creationId xmlns:a16="http://schemas.microsoft.com/office/drawing/2014/main" id="{1AB51ACF-D608-45DC-9E29-59A2B451A0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3155" y="6400801"/>
                <a:ext cx="9668934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7DCB86F-ED06-46B3-A09F-22FA490B16AF}"/>
                </a:ext>
              </a:extLst>
            </p:cNvPr>
            <p:cNvSpPr/>
            <p:nvPr/>
          </p:nvSpPr>
          <p:spPr>
            <a:xfrm>
              <a:off x="3485445" y="2129224"/>
              <a:ext cx="7351889" cy="9292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4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Sensores alimentados por bateria</a:t>
              </a:r>
            </a:p>
            <a:p>
              <a:pPr marL="205741" indent="-205741" algn="ctr">
                <a:buFont typeface="Arial" panose="020B0604020202020204" pitchFamily="34" charset="0"/>
                <a:buChar char="•"/>
              </a:pPr>
              <a:r>
                <a:rPr lang="pt-BR" sz="192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Melhor eficiência energética</a:t>
              </a:r>
            </a:p>
            <a:p>
              <a:pPr marL="205741" indent="-205741" algn="ctr">
                <a:buFont typeface="Arial" panose="020B0604020202020204" pitchFamily="34" charset="0"/>
                <a:buChar char="•"/>
              </a:pPr>
              <a:r>
                <a:rPr lang="pt-BR" sz="192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Recepção disponível somente após a transmissão</a:t>
              </a:r>
              <a:endParaRPr lang="pt-B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50AFD016-06AA-459F-BF9B-60865DB33340}"/>
                </a:ext>
              </a:extLst>
            </p:cNvPr>
            <p:cNvSpPr/>
            <p:nvPr/>
          </p:nvSpPr>
          <p:spPr>
            <a:xfrm>
              <a:off x="2771826" y="3404150"/>
              <a:ext cx="7351889" cy="9292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4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Atuadores alimentados por bateria</a:t>
              </a:r>
            </a:p>
            <a:p>
              <a:pPr marL="205741" indent="-205741" algn="ctr">
                <a:buFont typeface="Arial" panose="020B0604020202020204" pitchFamily="34" charset="0"/>
                <a:buChar char="•"/>
              </a:pPr>
              <a:r>
                <a:rPr lang="pt-BR" sz="192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Boa eficiência energética com controle de latência</a:t>
              </a:r>
            </a:p>
            <a:p>
              <a:pPr marL="205741" indent="-205741" algn="ctr">
                <a:buFont typeface="Arial" panose="020B0604020202020204" pitchFamily="34" charset="0"/>
                <a:buChar char="•"/>
              </a:pPr>
              <a:r>
                <a:rPr lang="pt-BR" sz="192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Janela de transmissão sincronizada com um beacon</a:t>
              </a:r>
              <a:endParaRPr lang="pt-B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3E319E48-C3E1-46BC-A641-73AFB488992C}"/>
                </a:ext>
              </a:extLst>
            </p:cNvPr>
            <p:cNvSpPr/>
            <p:nvPr/>
          </p:nvSpPr>
          <p:spPr>
            <a:xfrm>
              <a:off x="1976969" y="4670174"/>
              <a:ext cx="7351889" cy="9292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40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Atuadores ligados a rede de energia</a:t>
              </a:r>
            </a:p>
            <a:p>
              <a:pPr marL="205741" indent="-205741" algn="ctr">
                <a:buFont typeface="Arial" panose="020B0604020202020204" pitchFamily="34" charset="0"/>
                <a:buChar char="•"/>
              </a:pPr>
              <a:r>
                <a:rPr lang="pt-BR" sz="192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Latência de </a:t>
              </a:r>
              <a:r>
                <a:rPr lang="pt-BR" sz="1920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Downlink </a:t>
              </a:r>
              <a:r>
                <a:rPr lang="pt-BR" sz="192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mínima</a:t>
              </a:r>
            </a:p>
            <a:p>
              <a:pPr marL="205741" indent="-205741" algn="ctr">
                <a:buFont typeface="Arial" panose="020B0604020202020204" pitchFamily="34" charset="0"/>
                <a:buChar char="•"/>
              </a:pPr>
              <a:r>
                <a:rPr lang="pt-BR" sz="192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Não há preocupação com consumo energético</a:t>
              </a:r>
              <a:endParaRPr lang="pt-BR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0D5B5DAC-41BF-4C79-8D11-66724A43A1F3}"/>
                </a:ext>
              </a:extLst>
            </p:cNvPr>
            <p:cNvSpPr/>
            <p:nvPr/>
          </p:nvSpPr>
          <p:spPr>
            <a:xfrm>
              <a:off x="2554113" y="2129224"/>
              <a:ext cx="866422" cy="93810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480" b="1" dirty="0"/>
                <a:t>A</a:t>
              </a:r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576621DD-9553-4E2C-9CE2-A9C0C160CF9D}"/>
                </a:ext>
              </a:extLst>
            </p:cNvPr>
            <p:cNvSpPr/>
            <p:nvPr/>
          </p:nvSpPr>
          <p:spPr>
            <a:xfrm>
              <a:off x="1814690" y="3402098"/>
              <a:ext cx="866422" cy="93810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480" b="1" dirty="0"/>
                <a:t>B</a:t>
              </a: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3A8379AE-47B7-4CF6-8A92-A8BB392D7187}"/>
                </a:ext>
              </a:extLst>
            </p:cNvPr>
            <p:cNvSpPr/>
            <p:nvPr/>
          </p:nvSpPr>
          <p:spPr>
            <a:xfrm>
              <a:off x="1057631" y="4672573"/>
              <a:ext cx="866422" cy="938108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6480" b="1" dirty="0"/>
                <a:t>C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1BD0C5B3-B144-4C38-9438-16261B6C4D4A}"/>
                </a:ext>
              </a:extLst>
            </p:cNvPr>
            <p:cNvSpPr txBox="1"/>
            <p:nvPr/>
          </p:nvSpPr>
          <p:spPr>
            <a:xfrm>
              <a:off x="3994694" y="6483404"/>
              <a:ext cx="3589612" cy="383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16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Latência de </a:t>
              </a:r>
              <a:r>
                <a:rPr lang="pt-BR" sz="2160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Downlink</a:t>
              </a:r>
              <a:endParaRPr lang="pt-BR" sz="216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D7273EF-A66E-4D26-9C40-C1089BA36E45}"/>
                </a:ext>
              </a:extLst>
            </p:cNvPr>
            <p:cNvSpPr txBox="1"/>
            <p:nvPr/>
          </p:nvSpPr>
          <p:spPr>
            <a:xfrm rot="16200000">
              <a:off x="-629657" y="3541337"/>
              <a:ext cx="2259549" cy="654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16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Duração da bateria</a:t>
              </a:r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6F176F5-6A85-43FE-8F6B-8FA5942C5F8E}"/>
              </a:ext>
            </a:extLst>
          </p:cNvPr>
          <p:cNvSpPr txBox="1"/>
          <p:nvPr/>
        </p:nvSpPr>
        <p:spPr>
          <a:xfrm>
            <a:off x="-1" y="7911670"/>
            <a:ext cx="5919893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20" dirty="0">
                <a:latin typeface="LMRoman10-Regular"/>
              </a:rPr>
              <a:t>Fonte: Adaptada de LORA ALLIANCE TECHNICAL MARKETING WORKGROUP (2015)</a:t>
            </a:r>
            <a:r>
              <a:rPr lang="pt-BR" sz="1320" dirty="0"/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A13EEFB-1D53-268D-E368-1E46B456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42" y="0"/>
            <a:ext cx="4182458" cy="11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1DB0759-7A7B-4797-BDA9-FDE288CAD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3506"/>
            <a:ext cx="65" cy="30163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5235" rIns="0" bIns="-15235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BR" sz="2160" dirty="0">
              <a:latin typeface="Arial" panose="020B06040202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BD7A7E2-E263-4690-8B0D-BD572BD32887}"/>
              </a:ext>
            </a:extLst>
          </p:cNvPr>
          <p:cNvSpPr txBox="1"/>
          <p:nvPr/>
        </p:nvSpPr>
        <p:spPr>
          <a:xfrm>
            <a:off x="1417162" y="2448393"/>
            <a:ext cx="12034143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altLang="pt-BR" sz="2800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 protocolo </a:t>
            </a:r>
            <a:r>
              <a:rPr lang="pt-BR" altLang="pt-BR" sz="2800" b="1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LoRaWAN</a:t>
            </a:r>
            <a:r>
              <a:rPr lang="pt-BR" altLang="pt-BR" sz="2800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define a arquitetura básica do sistema de comunicação </a:t>
            </a:r>
            <a:r>
              <a:rPr lang="pt-BR" altLang="pt-BR" sz="2800" b="1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através da tecnologia LoRa</a:t>
            </a:r>
            <a:r>
              <a:rPr lang="pt-BR" altLang="pt-BR" sz="2800" dirty="0">
                <a:solidFill>
                  <a:srgbClr val="202124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581332A-6504-4EBF-93F2-51D28EC4CD85}"/>
              </a:ext>
            </a:extLst>
          </p:cNvPr>
          <p:cNvSpPr txBox="1"/>
          <p:nvPr/>
        </p:nvSpPr>
        <p:spPr>
          <a:xfrm>
            <a:off x="1289081" y="4451679"/>
            <a:ext cx="128239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2800">
                <a:solidFill>
                  <a:srgbClr val="202124"/>
                </a:solidFill>
              </a:defRPr>
            </a:lvl1pPr>
          </a:lstStyle>
          <a:p>
            <a:pPr algn="just"/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A arquitetura consiste em </a:t>
            </a:r>
            <a:r>
              <a:rPr lang="pt-BR" b="1" dirty="0">
                <a:latin typeface="Meiryo" panose="020B0604030504040204" pitchFamily="34" charset="-128"/>
                <a:ea typeface="Meiryo" panose="020B0604030504040204" pitchFamily="34" charset="-128"/>
              </a:rPr>
              <a:t>nós</a:t>
            </a: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pt-BR" b="1" dirty="0">
                <a:latin typeface="Meiryo" panose="020B0604030504040204" pitchFamily="34" charset="-128"/>
                <a:ea typeface="Meiryo" panose="020B0604030504040204" pitchFamily="34" charset="-128"/>
              </a:rPr>
              <a:t>gateways</a:t>
            </a: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pt-BR" b="1" dirty="0">
                <a:latin typeface="Meiryo" panose="020B0604030504040204" pitchFamily="34" charset="-128"/>
                <a:ea typeface="Meiryo" panose="020B0604030504040204" pitchFamily="34" charset="-128"/>
              </a:rPr>
              <a:t>servidores de rede </a:t>
            </a: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e </a:t>
            </a:r>
            <a:r>
              <a:rPr lang="pt-BR" b="1" dirty="0">
                <a:latin typeface="Meiryo" panose="020B0604030504040204" pitchFamily="34" charset="-128"/>
                <a:ea typeface="Meiryo" panose="020B0604030504040204" pitchFamily="34" charset="-128"/>
              </a:rPr>
              <a:t>servidores de aplicativos</a:t>
            </a:r>
            <a:r>
              <a:rPr lang="pt-BR" dirty="0">
                <a:latin typeface="Meiryo" panose="020B0604030504040204" pitchFamily="34" charset="-128"/>
                <a:ea typeface="Meiryo" panose="020B0604030504040204" pitchFamily="34" charset="-128"/>
              </a:rPr>
              <a:t>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17D401-9297-A41C-AA3F-02D45099C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42" y="0"/>
            <a:ext cx="4182458" cy="11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0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726071" y="995747"/>
            <a:ext cx="9178257" cy="6593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832"/>
              </a:lnSpc>
              <a:buNone/>
            </a:pPr>
            <a:r>
              <a:rPr lang="en-US" sz="3200" b="1" kern="0" spc="-116" dirty="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Arquitetura do protocolo LoRaWAN</a:t>
            </a:r>
            <a:endParaRPr lang="en-US" sz="3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43993" y="3202515"/>
            <a:ext cx="2320020" cy="5290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16"/>
              </a:lnSpc>
              <a:buNone/>
            </a:pPr>
            <a:r>
              <a:rPr lang="en-US" sz="1800" b="1" kern="0" spc="-58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Camada de acesso ao meio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43993" y="3900788"/>
            <a:ext cx="2320020" cy="541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74"/>
              </a:lnSpc>
              <a:buNone/>
            </a:pPr>
            <a:r>
              <a:rPr lang="en-US" kern="0" spc="-31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Gerencia o acesso ao canal de comunicação.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0756875" y="2186872"/>
            <a:ext cx="32980" cy="4584712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10959315" y="2492591"/>
            <a:ext cx="578602" cy="33770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5"/>
          <p:cNvSpPr/>
          <p:nvPr/>
        </p:nvSpPr>
        <p:spPr>
          <a:xfrm>
            <a:off x="10587315" y="2319075"/>
            <a:ext cx="372001" cy="380904"/>
          </a:xfrm>
          <a:prstGeom prst="roundRect">
            <a:avLst>
              <a:gd name="adj" fmla="val 12509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10717128" y="2350792"/>
            <a:ext cx="112272" cy="317369"/>
          </a:xfrm>
          <a:prstGeom prst="rect">
            <a:avLst/>
          </a:prstGeom>
          <a:solidFill>
            <a:srgbClr val="07B0D8"/>
          </a:solidFill>
          <a:ln/>
        </p:spPr>
        <p:txBody>
          <a:bodyPr wrap="none" rtlCol="0" anchor="ctr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000" b="1" kern="0" spc="-3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1</a:t>
            </a:r>
            <a:endParaRPr 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682618" y="2356128"/>
            <a:ext cx="1653305" cy="264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800" b="1" kern="0" spc="-58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Camada física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682618" y="2789894"/>
            <a:ext cx="2320020" cy="541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kern="0" spc="-31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Responsável pela transmissão de dados.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0008713" y="3338977"/>
            <a:ext cx="578602" cy="33770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10587315" y="3165461"/>
            <a:ext cx="372001" cy="380904"/>
          </a:xfrm>
          <a:prstGeom prst="roundRect">
            <a:avLst>
              <a:gd name="adj" fmla="val 12509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0697882" y="3197177"/>
            <a:ext cx="150765" cy="317369"/>
          </a:xfrm>
          <a:prstGeom prst="rect">
            <a:avLst/>
          </a:prstGeom>
          <a:solidFill>
            <a:srgbClr val="07B0D8"/>
          </a:solidFill>
          <a:ln/>
        </p:spPr>
        <p:txBody>
          <a:bodyPr wrap="none" rtlCol="0" anchor="ctr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000" b="1" kern="0" spc="-3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2</a:t>
            </a:r>
            <a:endParaRPr 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0959315" y="4212769"/>
            <a:ext cx="578602" cy="33770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5"/>
          <p:cNvSpPr/>
          <p:nvPr/>
        </p:nvSpPr>
        <p:spPr>
          <a:xfrm>
            <a:off x="10587315" y="4039252"/>
            <a:ext cx="372001" cy="380904"/>
          </a:xfrm>
          <a:prstGeom prst="roundRect">
            <a:avLst>
              <a:gd name="adj" fmla="val 12509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10694674" y="4070969"/>
            <a:ext cx="157181" cy="317369"/>
          </a:xfrm>
          <a:prstGeom prst="rect">
            <a:avLst/>
          </a:prstGeom>
          <a:solidFill>
            <a:srgbClr val="07B0D8"/>
          </a:solidFill>
          <a:ln/>
        </p:spPr>
        <p:txBody>
          <a:bodyPr wrap="none" rtlCol="0" anchor="ctr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000" b="1" kern="0" spc="-3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3</a:t>
            </a:r>
            <a:endParaRPr 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682618" y="4076306"/>
            <a:ext cx="1653305" cy="264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6"/>
              </a:lnSpc>
              <a:buNone/>
            </a:pPr>
            <a:r>
              <a:rPr lang="en-US" sz="1800" b="1" kern="0" spc="-58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Camada de rede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682618" y="4510071"/>
            <a:ext cx="2320020" cy="1083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4"/>
              </a:lnSpc>
              <a:buNone/>
            </a:pPr>
            <a:r>
              <a:rPr lang="en-US" kern="0" spc="-31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Responsável por gerenciar a comunicação entre os dispositivos e a rede de servidores.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10008713" y="5225025"/>
            <a:ext cx="578602" cy="33770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20"/>
          <p:cNvSpPr/>
          <p:nvPr/>
        </p:nvSpPr>
        <p:spPr>
          <a:xfrm>
            <a:off x="10587315" y="5051508"/>
            <a:ext cx="372001" cy="380904"/>
          </a:xfrm>
          <a:prstGeom prst="roundRect">
            <a:avLst>
              <a:gd name="adj" fmla="val 12509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3" name="Text 21"/>
          <p:cNvSpPr/>
          <p:nvPr/>
        </p:nvSpPr>
        <p:spPr>
          <a:xfrm>
            <a:off x="10691466" y="5083225"/>
            <a:ext cx="163596" cy="317369"/>
          </a:xfrm>
          <a:prstGeom prst="rect">
            <a:avLst/>
          </a:prstGeom>
          <a:solidFill>
            <a:srgbClr val="07B0D8"/>
          </a:solidFill>
          <a:ln/>
        </p:spPr>
        <p:txBody>
          <a:bodyPr wrap="none" rtlCol="0" anchor="ctr"/>
          <a:lstStyle/>
          <a:p>
            <a:pPr marL="0" indent="0" algn="ctr">
              <a:lnSpc>
                <a:spcPts val="2899"/>
              </a:lnSpc>
              <a:buNone/>
            </a:pPr>
            <a:r>
              <a:rPr lang="en-US" sz="2000" b="1" kern="0" spc="-3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4</a:t>
            </a:r>
            <a:endParaRPr 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232049" y="5088563"/>
            <a:ext cx="2631964" cy="5290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16"/>
              </a:lnSpc>
              <a:buNone/>
            </a:pPr>
            <a:r>
              <a:rPr lang="en-US" sz="1800" b="1" kern="0" spc="-58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Arquitetura sem gateway</a:t>
            </a:r>
            <a:endParaRPr lang="en-US" sz="1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199069" y="5786836"/>
            <a:ext cx="2664944" cy="8123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74"/>
              </a:lnSpc>
              <a:buNone/>
            </a:pPr>
            <a:r>
              <a:rPr lang="en-US" kern="0" spc="-31" dirty="0">
                <a:solidFill>
                  <a:srgbClr val="272525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Permite que os dispositivos se comuniquem diretamente com a rede.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0" name="Picture 2" descr="LoRaWAN Architecture | The Things Network">
            <a:extLst>
              <a:ext uri="{FF2B5EF4-FFF2-40B4-BE49-F238E27FC236}">
                <a16:creationId xmlns:a16="http://schemas.microsoft.com/office/drawing/2014/main" id="{29861342-1D61-D2E0-5A29-96992597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604" y="2175043"/>
            <a:ext cx="7524404" cy="476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30968" y="2371631"/>
            <a:ext cx="5290106" cy="2221739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3129" algn="just">
              <a:spcBef>
                <a:spcPts val="109"/>
              </a:spcBef>
              <a:tabLst>
                <a:tab pos="325464" algn="l"/>
                <a:tab pos="326155" algn="l"/>
              </a:tabLst>
            </a:pPr>
            <a:r>
              <a:rPr sz="1959" b="1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LoRa</a:t>
            </a:r>
            <a:r>
              <a:rPr sz="1959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define</a:t>
            </a:r>
            <a:r>
              <a:rPr sz="1959" spc="-24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3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</a:t>
            </a:r>
            <a:r>
              <a:rPr sz="1959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parte</a:t>
            </a:r>
            <a:r>
              <a:rPr sz="1959" spc="-22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física</a:t>
            </a:r>
            <a:r>
              <a:rPr sz="1959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da</a:t>
            </a:r>
            <a:r>
              <a:rPr sz="1959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rede</a:t>
            </a:r>
            <a:r>
              <a:rPr sz="1959" spc="-27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somente</a:t>
            </a:r>
            <a:r>
              <a:rPr sz="1959" spc="-22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(PHY)</a:t>
            </a:r>
            <a:endParaRPr sz="1959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13129" marR="5528" algn="just">
              <a:lnSpc>
                <a:spcPct val="114999"/>
              </a:lnSpc>
              <a:spcBef>
                <a:spcPts val="1747"/>
              </a:spcBef>
              <a:tabLst>
                <a:tab pos="325464" algn="l"/>
                <a:tab pos="326155" algn="l"/>
              </a:tabLst>
            </a:pPr>
            <a:r>
              <a:rPr sz="1959" b="1" spc="8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LoRaWAN</a:t>
            </a:r>
            <a:r>
              <a:rPr sz="1959" spc="-22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define</a:t>
            </a:r>
            <a:r>
              <a:rPr sz="1959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</a:t>
            </a:r>
            <a:r>
              <a:rPr sz="1959" spc="-2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2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protocolo</a:t>
            </a:r>
            <a:r>
              <a:rPr sz="1959" spc="-21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959" spc="-21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comunicação,</a:t>
            </a:r>
            <a:r>
              <a:rPr sz="1959" spc="-19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arquitetura</a:t>
            </a:r>
            <a:r>
              <a:rPr sz="1959" spc="-22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do</a:t>
            </a:r>
            <a:r>
              <a:rPr sz="1959" spc="-2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sistema</a:t>
            </a:r>
            <a:r>
              <a:rPr sz="1959" spc="-24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</a:t>
            </a:r>
            <a:r>
              <a:rPr sz="1959" spc="-16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qualidade</a:t>
            </a:r>
            <a:r>
              <a:rPr sz="1959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959" spc="-24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serviço,</a:t>
            </a:r>
            <a:r>
              <a:rPr sz="1959" spc="-22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3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segurança,</a:t>
            </a:r>
            <a:r>
              <a:rPr sz="1959" spc="-24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topologia,</a:t>
            </a:r>
            <a:r>
              <a:rPr sz="1959" spc="-20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2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etc)</a:t>
            </a:r>
            <a:r>
              <a:rPr sz="1959" spc="-2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</a:t>
            </a:r>
            <a:r>
              <a:rPr sz="1959" spc="-24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os</a:t>
            </a:r>
            <a:r>
              <a:rPr sz="1959" spc="-2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aspectos</a:t>
            </a:r>
            <a:r>
              <a:rPr sz="1959" spc="-24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regionais.</a:t>
            </a:r>
            <a:endParaRPr sz="1959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5538" y="5911831"/>
            <a:ext cx="4595578" cy="138107"/>
          </a:xfrm>
          <a:prstGeom prst="rect">
            <a:avLst/>
          </a:prstGeom>
        </p:spPr>
        <p:txBody>
          <a:bodyPr vert="horz" wrap="square" lIns="0" tIns="12438" rIns="0" bIns="0" rtlCol="0">
            <a:spAutoFit/>
          </a:bodyPr>
          <a:lstStyle/>
          <a:p>
            <a:pPr marL="13820">
              <a:spcBef>
                <a:spcPts val="98"/>
              </a:spcBef>
            </a:pPr>
            <a:r>
              <a:rPr sz="816" spc="-11" dirty="0">
                <a:latin typeface="Meiryo" panose="020B0604030504040204" pitchFamily="34" charset="-128"/>
                <a:ea typeface="Meiryo" panose="020B0604030504040204" pitchFamily="34" charset="-128"/>
              </a:rPr>
              <a:t>Fonte:</a:t>
            </a:r>
            <a:r>
              <a:rPr sz="816" spc="44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816" spc="-5" dirty="0">
                <a:latin typeface="Meiryo" panose="020B0604030504040204" pitchFamily="34" charset="-128"/>
                <a:ea typeface="Meiryo" panose="020B0604030504040204" pitchFamily="34" charset="-128"/>
              </a:rPr>
              <a:t>https://lora-alliance.org/sites/default/files/2018-04/what-is-lorawan.pdf</a:t>
            </a:r>
            <a:endParaRPr sz="816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DA3EB6C-5B2A-4975-8F8E-22FCE96FA73C}"/>
              </a:ext>
            </a:extLst>
          </p:cNvPr>
          <p:cNvSpPr/>
          <p:nvPr/>
        </p:nvSpPr>
        <p:spPr>
          <a:xfrm>
            <a:off x="6720349" y="3066432"/>
            <a:ext cx="6000031" cy="10604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85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Media Access Control (MAC)</a:t>
            </a:r>
          </a:p>
          <a:p>
            <a:pPr algn="ctr"/>
            <a:endParaRPr lang="pt-BR" sz="1306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lang="pt-BR" sz="1306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lang="pt-BR" sz="979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lang="pt-BR" sz="979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EEC0D56-BC69-425A-9B2C-38C86AB66B85}"/>
              </a:ext>
            </a:extLst>
          </p:cNvPr>
          <p:cNvSpPr/>
          <p:nvPr/>
        </p:nvSpPr>
        <p:spPr>
          <a:xfrm>
            <a:off x="7036995" y="3514794"/>
            <a:ext cx="1392698" cy="43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>
                <a:latin typeface="Meiryo" panose="020B0604030504040204" pitchFamily="34" charset="-128"/>
                <a:ea typeface="Meiryo" panose="020B0604030504040204" pitchFamily="34" charset="-128"/>
              </a:rPr>
              <a:t>Classe 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1F2BC62F-13B3-49D6-9C08-28A9411284A8}"/>
              </a:ext>
            </a:extLst>
          </p:cNvPr>
          <p:cNvSpPr/>
          <p:nvPr/>
        </p:nvSpPr>
        <p:spPr>
          <a:xfrm>
            <a:off x="9005168" y="3514794"/>
            <a:ext cx="1392698" cy="43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>
                <a:latin typeface="Meiryo" panose="020B0604030504040204" pitchFamily="34" charset="-128"/>
                <a:ea typeface="Meiryo" panose="020B0604030504040204" pitchFamily="34" charset="-128"/>
              </a:rPr>
              <a:t>Classe B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F7061BA6-7207-4822-B60E-0F445026702D}"/>
              </a:ext>
            </a:extLst>
          </p:cNvPr>
          <p:cNvSpPr/>
          <p:nvPr/>
        </p:nvSpPr>
        <p:spPr>
          <a:xfrm>
            <a:off x="10996417" y="3519856"/>
            <a:ext cx="1392698" cy="438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32" dirty="0">
                <a:latin typeface="Meiryo" panose="020B0604030504040204" pitchFamily="34" charset="-128"/>
                <a:ea typeface="Meiryo" panose="020B0604030504040204" pitchFamily="34" charset="-128"/>
              </a:rPr>
              <a:t>Classe C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35BB998-0E21-4F11-9E96-62F689DBF40E}"/>
              </a:ext>
            </a:extLst>
          </p:cNvPr>
          <p:cNvGrpSpPr/>
          <p:nvPr/>
        </p:nvGrpSpPr>
        <p:grpSpPr>
          <a:xfrm>
            <a:off x="6720349" y="4179747"/>
            <a:ext cx="6000032" cy="1635325"/>
            <a:chOff x="1640416" y="2726266"/>
            <a:chExt cx="5513918" cy="1502833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1947D6C2-6BA5-43A2-844C-A4A4201FA6E6}"/>
                </a:ext>
              </a:extLst>
            </p:cNvPr>
            <p:cNvSpPr/>
            <p:nvPr/>
          </p:nvSpPr>
          <p:spPr>
            <a:xfrm>
              <a:off x="1640417" y="3047999"/>
              <a:ext cx="5513917" cy="11811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pt-BR" sz="1306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Camada de Rádio Frequência (RF)</a:t>
              </a: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8E3C5193-CC74-4F66-BEFE-6D7E7307AF66}"/>
                </a:ext>
              </a:extLst>
            </p:cNvPr>
            <p:cNvSpPr/>
            <p:nvPr/>
          </p:nvSpPr>
          <p:spPr>
            <a:xfrm>
              <a:off x="2243668" y="3328968"/>
              <a:ext cx="4342055" cy="7350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pt-BR" sz="1306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Banda ISM</a:t>
              </a: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54EDB342-BE5C-471A-AECC-3494347A933A}"/>
                </a:ext>
              </a:extLst>
            </p:cNvPr>
            <p:cNvSpPr/>
            <p:nvPr/>
          </p:nvSpPr>
          <p:spPr>
            <a:xfrm>
              <a:off x="2463799" y="3594785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EU</a:t>
              </a:r>
            </a:p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863-870</a:t>
              </a:r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9C4023A7-95CF-42F1-8AD8-A448895E66D5}"/>
                </a:ext>
              </a:extLst>
            </p:cNvPr>
            <p:cNvSpPr/>
            <p:nvPr/>
          </p:nvSpPr>
          <p:spPr>
            <a:xfrm>
              <a:off x="3500966" y="3589020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US</a:t>
              </a:r>
            </a:p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902-928</a:t>
              </a: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F06464CF-CDA9-4240-8FF9-D5B81809EE9E}"/>
                </a:ext>
              </a:extLst>
            </p:cNvPr>
            <p:cNvSpPr/>
            <p:nvPr/>
          </p:nvSpPr>
          <p:spPr>
            <a:xfrm>
              <a:off x="4538132" y="3584787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AU</a:t>
              </a:r>
            </a:p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915-928</a:t>
              </a: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3A10B960-7644-46EF-A835-7D3D77673568}"/>
                </a:ext>
              </a:extLst>
            </p:cNvPr>
            <p:cNvSpPr/>
            <p:nvPr/>
          </p:nvSpPr>
          <p:spPr>
            <a:xfrm>
              <a:off x="5596466" y="3584788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CA</a:t>
              </a:r>
            </a:p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779-787</a:t>
              </a:r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662F191B-B1CF-4D1F-919B-50FC1EC1F43C}"/>
                </a:ext>
              </a:extLst>
            </p:cNvPr>
            <p:cNvSpPr/>
            <p:nvPr/>
          </p:nvSpPr>
          <p:spPr>
            <a:xfrm>
              <a:off x="1640416" y="2726266"/>
              <a:ext cx="5513917" cy="28701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pt-BR" sz="1306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Camada Física (PHY)</a:t>
              </a:r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89E622A-6D1C-49F9-A113-450EE7A76D68}"/>
              </a:ext>
            </a:extLst>
          </p:cNvPr>
          <p:cNvSpPr/>
          <p:nvPr/>
        </p:nvSpPr>
        <p:spPr>
          <a:xfrm>
            <a:off x="6739196" y="2687014"/>
            <a:ext cx="6000031" cy="3123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79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pt-BR" sz="2176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LoRa MAC</a:t>
            </a:r>
            <a:endParaRPr lang="pt-BR" sz="1306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lang="pt-BR" sz="979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8D396C8D-6A97-43FB-BBF3-514CA257E021}"/>
              </a:ext>
            </a:extLst>
          </p:cNvPr>
          <p:cNvSpPr/>
          <p:nvPr/>
        </p:nvSpPr>
        <p:spPr>
          <a:xfrm>
            <a:off x="6734775" y="2057998"/>
            <a:ext cx="6000031" cy="57446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79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lang="pt-BR" sz="3482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</a:rPr>
              <a:t>Aplicação</a:t>
            </a:r>
          </a:p>
          <a:p>
            <a:pPr algn="ctr"/>
            <a:endParaRPr lang="pt-BR" sz="979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52983" y="2716454"/>
            <a:ext cx="6233434" cy="315448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3129" algn="just">
              <a:spcBef>
                <a:spcPts val="109"/>
              </a:spcBef>
              <a:tabLst>
                <a:tab pos="325464" algn="l"/>
                <a:tab pos="326155" algn="l"/>
              </a:tabLst>
            </a:pPr>
            <a:r>
              <a:rPr sz="1959" b="1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LoRa</a:t>
            </a:r>
            <a:r>
              <a:rPr sz="1959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define</a:t>
            </a:r>
            <a:r>
              <a:rPr sz="1959" spc="-24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3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</a:t>
            </a:r>
            <a:r>
              <a:rPr sz="1959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parte</a:t>
            </a:r>
            <a:r>
              <a:rPr sz="1959" spc="-22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física</a:t>
            </a:r>
            <a:r>
              <a:rPr sz="1959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da</a:t>
            </a:r>
            <a:r>
              <a:rPr sz="1959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rede</a:t>
            </a:r>
            <a:r>
              <a:rPr sz="1959" spc="-27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somente</a:t>
            </a:r>
            <a:r>
              <a:rPr sz="1959" spc="-22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959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(PHY)</a:t>
            </a:r>
            <a:endParaRPr sz="1959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0292" y="7704536"/>
            <a:ext cx="4186504" cy="138107"/>
          </a:xfrm>
          <a:prstGeom prst="rect">
            <a:avLst/>
          </a:prstGeom>
        </p:spPr>
        <p:txBody>
          <a:bodyPr vert="horz" wrap="square" lIns="0" tIns="12438" rIns="0" bIns="0" rtlCol="0">
            <a:spAutoFit/>
          </a:bodyPr>
          <a:lstStyle/>
          <a:p>
            <a:pPr marL="13820">
              <a:spcBef>
                <a:spcPts val="98"/>
              </a:spcBef>
            </a:pPr>
            <a:r>
              <a:rPr sz="816" spc="-11" dirty="0">
                <a:latin typeface="Meiryo" panose="020B0604030504040204" pitchFamily="34" charset="-128"/>
                <a:ea typeface="Meiryo" panose="020B0604030504040204" pitchFamily="34" charset="-128"/>
              </a:rPr>
              <a:t>Fonte:</a:t>
            </a:r>
            <a:r>
              <a:rPr sz="816" spc="44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816" spc="-5" dirty="0">
                <a:latin typeface="Meiryo" panose="020B0604030504040204" pitchFamily="34" charset="-128"/>
                <a:ea typeface="Meiryo" panose="020B0604030504040204" pitchFamily="34" charset="-128"/>
              </a:rPr>
              <a:t>https://lora-alliance.org/sites/default/files/2018-04/what-is-lorawan.pdf</a:t>
            </a:r>
            <a:endParaRPr sz="816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35BB998-0E21-4F11-9E96-62F689DBF40E}"/>
              </a:ext>
            </a:extLst>
          </p:cNvPr>
          <p:cNvGrpSpPr/>
          <p:nvPr/>
        </p:nvGrpSpPr>
        <p:grpSpPr>
          <a:xfrm>
            <a:off x="6816796" y="4114800"/>
            <a:ext cx="6000032" cy="1635325"/>
            <a:chOff x="1640416" y="2726266"/>
            <a:chExt cx="5513918" cy="1502833"/>
          </a:xfrm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1947D6C2-6BA5-43A2-844C-A4A4201FA6E6}"/>
                </a:ext>
              </a:extLst>
            </p:cNvPr>
            <p:cNvSpPr/>
            <p:nvPr/>
          </p:nvSpPr>
          <p:spPr>
            <a:xfrm>
              <a:off x="1640417" y="3047999"/>
              <a:ext cx="5513917" cy="11811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pt-BR" sz="1306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Camada de Rádio Frequência (RF)</a:t>
              </a: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8E3C5193-CC74-4F66-BEFE-6D7E7307AF66}"/>
                </a:ext>
              </a:extLst>
            </p:cNvPr>
            <p:cNvSpPr/>
            <p:nvPr/>
          </p:nvSpPr>
          <p:spPr>
            <a:xfrm>
              <a:off x="2243668" y="3328968"/>
              <a:ext cx="4342055" cy="7350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pt-BR" sz="1306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Banda ISM</a:t>
              </a: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54EDB342-BE5C-471A-AECC-3494347A933A}"/>
                </a:ext>
              </a:extLst>
            </p:cNvPr>
            <p:cNvSpPr/>
            <p:nvPr/>
          </p:nvSpPr>
          <p:spPr>
            <a:xfrm>
              <a:off x="2463799" y="3594785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EU</a:t>
              </a:r>
            </a:p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863-870</a:t>
              </a:r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9C4023A7-95CF-42F1-8AD8-A448895E66D5}"/>
                </a:ext>
              </a:extLst>
            </p:cNvPr>
            <p:cNvSpPr/>
            <p:nvPr/>
          </p:nvSpPr>
          <p:spPr>
            <a:xfrm>
              <a:off x="3500966" y="3589020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US</a:t>
              </a:r>
            </a:p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902-928</a:t>
              </a: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F06464CF-CDA9-4240-8FF9-D5B81809EE9E}"/>
                </a:ext>
              </a:extLst>
            </p:cNvPr>
            <p:cNvSpPr/>
            <p:nvPr/>
          </p:nvSpPr>
          <p:spPr>
            <a:xfrm>
              <a:off x="4538132" y="3584787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AU</a:t>
              </a:r>
            </a:p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915-928</a:t>
              </a: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3A10B960-7644-46EF-A835-7D3D77673568}"/>
                </a:ext>
              </a:extLst>
            </p:cNvPr>
            <p:cNvSpPr/>
            <p:nvPr/>
          </p:nvSpPr>
          <p:spPr>
            <a:xfrm>
              <a:off x="5596466" y="3584788"/>
              <a:ext cx="764793" cy="3310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CA</a:t>
              </a:r>
            </a:p>
            <a:p>
              <a:pPr algn="ctr"/>
              <a:r>
                <a:rPr lang="pt-BR" sz="979" dirty="0">
                  <a:latin typeface="Meiryo" panose="020B0604030504040204" pitchFamily="34" charset="-128"/>
                  <a:ea typeface="Meiryo" panose="020B0604030504040204" pitchFamily="34" charset="-128"/>
                </a:rPr>
                <a:t>779-787</a:t>
              </a:r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662F191B-B1CF-4D1F-919B-50FC1EC1F43C}"/>
                </a:ext>
              </a:extLst>
            </p:cNvPr>
            <p:cNvSpPr/>
            <p:nvPr/>
          </p:nvSpPr>
          <p:spPr>
            <a:xfrm>
              <a:off x="1640416" y="2726266"/>
              <a:ext cx="5513917" cy="28701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r>
                <a:rPr lang="pt-BR" sz="1306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eiryo" panose="020B0604030504040204" pitchFamily="34" charset="-128"/>
                  <a:ea typeface="Meiryo" panose="020B0604030504040204" pitchFamily="34" charset="-128"/>
                </a:rPr>
                <a:t>Camada Física (PHY)</a:t>
              </a:r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 algn="ctr"/>
              <a:endParaRPr lang="pt-BR" sz="979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4044E9E-5A92-43D9-9C38-553EA6B8CF5C}"/>
              </a:ext>
            </a:extLst>
          </p:cNvPr>
          <p:cNvSpPr txBox="1"/>
          <p:nvPr/>
        </p:nvSpPr>
        <p:spPr>
          <a:xfrm>
            <a:off x="1752983" y="3184772"/>
            <a:ext cx="5488974" cy="989863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>
            <a:defPPr>
              <a:defRPr lang="pt-BR"/>
            </a:defPPr>
            <a:lvl1pPr marL="29908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299085" algn="l"/>
                <a:tab pos="299720" algn="l"/>
              </a:tabLst>
              <a:defRPr b="1" spc="10">
                <a:solidFill>
                  <a:srgbClr val="595959"/>
                </a:solidFill>
                <a:latin typeface="+mj-lt"/>
                <a:cs typeface="Tahoma"/>
              </a:defRPr>
            </a:lvl1pPr>
          </a:lstStyle>
          <a:p>
            <a:pPr marL="13129" indent="0">
              <a:buNone/>
            </a:pPr>
            <a:r>
              <a:rPr lang="pt-BR" sz="152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SF: </a:t>
            </a:r>
            <a:r>
              <a:rPr lang="pt-BR" sz="1523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Spreading</a:t>
            </a:r>
            <a:r>
              <a:rPr lang="pt-BR" sz="152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Factor </a:t>
            </a:r>
            <a:r>
              <a:rPr lang="pt-BR" sz="1523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(Fator de espalhamento). </a:t>
            </a:r>
          </a:p>
          <a:p>
            <a:pPr marL="13129" indent="0">
              <a:buNone/>
            </a:pPr>
            <a:r>
              <a:rPr lang="pt-BR" sz="152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CR: </a:t>
            </a:r>
            <a:r>
              <a:rPr lang="pt-BR" sz="1523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Coding</a:t>
            </a:r>
            <a:r>
              <a:rPr lang="pt-BR" sz="152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Rate </a:t>
            </a:r>
            <a:r>
              <a:rPr lang="pt-BR" sz="1523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(Taxa de codificação). </a:t>
            </a:r>
          </a:p>
          <a:p>
            <a:pPr marL="13129" indent="0">
              <a:buNone/>
            </a:pPr>
            <a:r>
              <a:rPr lang="pt-BR" sz="152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BW: Bandwidth </a:t>
            </a:r>
            <a:r>
              <a:rPr lang="pt-BR" sz="1523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(Largura de banda). </a:t>
            </a:r>
          </a:p>
          <a:p>
            <a:pPr marL="13129" indent="0">
              <a:buNone/>
            </a:pPr>
            <a:r>
              <a:rPr lang="pt-BR" sz="152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BR: Bit rate </a:t>
            </a:r>
            <a:r>
              <a:rPr lang="pt-BR" sz="1523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(Taxa de bits). </a:t>
            </a:r>
          </a:p>
        </p:txBody>
      </p:sp>
    </p:spTree>
    <p:extLst>
      <p:ext uri="{BB962C8B-B14F-4D97-AF65-F5344CB8AC3E}">
        <p14:creationId xmlns:p14="http://schemas.microsoft.com/office/powerpoint/2010/main" val="3107116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34">
            <a:extLst>
              <a:ext uri="{FF2B5EF4-FFF2-40B4-BE49-F238E27FC236}">
                <a16:creationId xmlns:a16="http://schemas.microsoft.com/office/drawing/2014/main" id="{94044E9E-5A92-43D9-9C38-553EA6B8CF5C}"/>
              </a:ext>
            </a:extLst>
          </p:cNvPr>
          <p:cNvSpPr txBox="1"/>
          <p:nvPr/>
        </p:nvSpPr>
        <p:spPr>
          <a:xfrm>
            <a:off x="1711024" y="1638718"/>
            <a:ext cx="7023902" cy="29095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>
            <a:defPPr>
              <a:defRPr lang="pt-BR"/>
            </a:defPPr>
            <a:lvl1pPr marL="29908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299085" algn="l"/>
                <a:tab pos="299720" algn="l"/>
              </a:tabLst>
              <a:defRPr b="1" spc="10">
                <a:solidFill>
                  <a:srgbClr val="595959"/>
                </a:solidFill>
                <a:latin typeface="+mj-lt"/>
                <a:cs typeface="Tahoma"/>
              </a:defRPr>
            </a:lvl1pPr>
          </a:lstStyle>
          <a:p>
            <a:pPr marL="13129" indent="0">
              <a:buNone/>
            </a:pP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SF: </a:t>
            </a:r>
            <a:r>
              <a:rPr lang="pt-BR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Spreading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Factor </a:t>
            </a:r>
            <a:r>
              <a:rPr lang="pt-BR" sz="1800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(Fator de espalhamento).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1CD4E76-2F52-450C-90A3-BF83A048FFE6}"/>
              </a:ext>
            </a:extLst>
          </p:cNvPr>
          <p:cNvSpPr txBox="1"/>
          <p:nvPr/>
        </p:nvSpPr>
        <p:spPr>
          <a:xfrm>
            <a:off x="1798120" y="2142934"/>
            <a:ext cx="11072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De modo enfático, o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fator de espalhamento (SF) 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representa o número de bits da modulação. Na prática, ele representa a duração de um </a:t>
            </a:r>
            <a:r>
              <a:rPr lang="pt-BR" sz="18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chirp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ou seja, quanto maior o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SF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mais longo é o </a:t>
            </a:r>
            <a:r>
              <a:rPr lang="pt-BR" sz="18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chirp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e mais bits serão transmitidos por </a:t>
            </a:r>
            <a:r>
              <a:rPr lang="pt-BR" sz="18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chirp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 A cada incremento no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SF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o tempo no ar dobra.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CB9E018-00AF-038A-5C09-37B2973A89E6}"/>
              </a:ext>
            </a:extLst>
          </p:cNvPr>
          <p:cNvSpPr txBox="1"/>
          <p:nvPr/>
        </p:nvSpPr>
        <p:spPr>
          <a:xfrm>
            <a:off x="1739214" y="3421473"/>
            <a:ext cx="5507531" cy="29095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>
            <a:defPPr>
              <a:defRPr lang="pt-BR"/>
            </a:defPPr>
            <a:lvl1pPr marL="29908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299085" algn="l"/>
                <a:tab pos="299720" algn="l"/>
              </a:tabLst>
              <a:defRPr b="1" spc="10">
                <a:solidFill>
                  <a:srgbClr val="595959"/>
                </a:solidFill>
                <a:latin typeface="+mj-lt"/>
                <a:cs typeface="Tahoma"/>
              </a:defRPr>
            </a:lvl1pPr>
          </a:lstStyle>
          <a:p>
            <a:pPr marL="13129" indent="0">
              <a:buNone/>
            </a:pP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CR: </a:t>
            </a:r>
            <a:r>
              <a:rPr lang="pt-BR" sz="1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Coding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Rate </a:t>
            </a:r>
            <a:r>
              <a:rPr lang="pt-BR" sz="1800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(Taxa de codificação).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2D4E95-8343-542B-1B0D-6E54A1AB853F}"/>
              </a:ext>
            </a:extLst>
          </p:cNvPr>
          <p:cNvSpPr txBox="1"/>
          <p:nvPr/>
        </p:nvSpPr>
        <p:spPr>
          <a:xfrm>
            <a:off x="1844867" y="3925689"/>
            <a:ext cx="11072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A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taxa de código (CR) 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que está relacionada a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resistência a ruídos 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 facilidade de decodificação. Em uma rede que se propaga pelo ar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(lê-se alta probabilidade de erro), 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é importante que os sinais apresentem em seu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protocolo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trechos de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verificação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ou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possível correção de erros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 As diferentes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CR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possibilitam a arquitetura de tal feito.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C64FD9-BE81-D755-11D8-178561E23255}"/>
              </a:ext>
            </a:extLst>
          </p:cNvPr>
          <p:cNvSpPr txBox="1"/>
          <p:nvPr/>
        </p:nvSpPr>
        <p:spPr>
          <a:xfrm>
            <a:off x="1711024" y="5228296"/>
            <a:ext cx="5507531" cy="29095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>
            <a:defPPr>
              <a:defRPr lang="pt-BR"/>
            </a:defPPr>
            <a:lvl1pPr marL="29908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299085" algn="l"/>
                <a:tab pos="299720" algn="l"/>
              </a:tabLst>
              <a:defRPr b="1" spc="10">
                <a:solidFill>
                  <a:srgbClr val="595959"/>
                </a:solidFill>
                <a:latin typeface="+mj-lt"/>
                <a:cs typeface="Tahoma"/>
              </a:defRPr>
            </a:lvl1pPr>
          </a:lstStyle>
          <a:p>
            <a:pPr marL="13129" indent="0">
              <a:buNone/>
            </a:pP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BW: Bandwidth </a:t>
            </a:r>
            <a:r>
              <a:rPr lang="pt-BR" sz="1800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(Largura de banda).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CBE417-9FC1-507B-9207-8723F11094F2}"/>
              </a:ext>
            </a:extLst>
          </p:cNvPr>
          <p:cNvSpPr txBox="1"/>
          <p:nvPr/>
        </p:nvSpPr>
        <p:spPr>
          <a:xfrm>
            <a:off x="1816677" y="5732512"/>
            <a:ext cx="11072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A 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Largura de banda (BW)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que especifica em que faixa de frequência a rede irá operar.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5A21AB8-9816-2405-E558-E86A2917B676}"/>
              </a:ext>
            </a:extLst>
          </p:cNvPr>
          <p:cNvSpPr txBox="1"/>
          <p:nvPr/>
        </p:nvSpPr>
        <p:spPr>
          <a:xfrm>
            <a:off x="1711024" y="6278235"/>
            <a:ext cx="5507531" cy="29095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>
            <a:defPPr>
              <a:defRPr lang="pt-BR"/>
            </a:defPPr>
            <a:lvl1pPr marL="299085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299085" algn="l"/>
                <a:tab pos="299720" algn="l"/>
              </a:tabLst>
              <a:defRPr b="1" spc="10">
                <a:solidFill>
                  <a:srgbClr val="595959"/>
                </a:solidFill>
                <a:latin typeface="+mj-lt"/>
                <a:cs typeface="Tahoma"/>
              </a:defRPr>
            </a:lvl1pPr>
          </a:lstStyle>
          <a:p>
            <a:pPr marL="13129" indent="0">
              <a:buNone/>
            </a:pP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BR: Bit rate </a:t>
            </a:r>
            <a:r>
              <a:rPr lang="pt-BR" sz="1800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(Taxa de bits).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BEC6C2-6D54-BAC1-55DD-ADE0CB24C5C9}"/>
              </a:ext>
            </a:extLst>
          </p:cNvPr>
          <p:cNvSpPr txBox="1"/>
          <p:nvPr/>
        </p:nvSpPr>
        <p:spPr>
          <a:xfrm>
            <a:off x="1816677" y="6782451"/>
            <a:ext cx="11072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  <a:r>
              <a:rPr lang="pt-BR" sz="1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Taxa de bits </a:t>
            </a:r>
            <a:r>
              <a:rPr lang="pt-BR" sz="1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é o número de bits transmitidos ou processados ​​por unidade de tempo.</a:t>
            </a:r>
          </a:p>
        </p:txBody>
      </p:sp>
    </p:spTree>
    <p:extLst>
      <p:ext uri="{BB962C8B-B14F-4D97-AF65-F5344CB8AC3E}">
        <p14:creationId xmlns:p14="http://schemas.microsoft.com/office/powerpoint/2010/main" val="1022545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 txBox="1"/>
          <p:nvPr/>
        </p:nvSpPr>
        <p:spPr>
          <a:xfrm>
            <a:off x="12001121" y="6704857"/>
            <a:ext cx="187256" cy="228916"/>
          </a:xfrm>
          <a:prstGeom prst="rect">
            <a:avLst/>
          </a:prstGeom>
        </p:spPr>
        <p:txBody>
          <a:bodyPr vert="horz" wrap="square" lIns="0" tIns="11056" rIns="0" bIns="0" rtlCol="0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z="1415" spc="44" dirty="0">
                <a:solidFill>
                  <a:srgbClr val="FFFFFF"/>
                </a:solidFill>
                <a:latin typeface="Tahoma"/>
                <a:cs typeface="Tahoma"/>
              </a:rPr>
              <a:pPr marL="41460">
                <a:spcBef>
                  <a:spcPts val="87"/>
                </a:spcBef>
              </a:pPr>
              <a:t>36</a:t>
            </a:fld>
            <a:endParaRPr sz="1415">
              <a:latin typeface="Tahoma"/>
              <a:cs typeface="Tahoma"/>
            </a:endParaRP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BE42F3C7-3FBE-4F38-926B-43B6FAC0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7667"/>
            <a:ext cx="6487338" cy="390754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EAFC4F-051F-4670-8D21-B5B3CC469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83" y="2585991"/>
            <a:ext cx="7999917" cy="43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488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12231" y="1528853"/>
            <a:ext cx="12103769" cy="1851930"/>
          </a:xfrm>
          <a:prstGeom prst="rect">
            <a:avLst/>
          </a:prstGeom>
        </p:spPr>
        <p:txBody>
          <a:bodyPr vert="horz" wrap="square" lIns="0" tIns="127140" rIns="0" bIns="0" rtlCol="0">
            <a:spAutoFit/>
          </a:bodyPr>
          <a:lstStyle/>
          <a:p>
            <a:pPr marL="325464" indent="-312335">
              <a:spcBef>
                <a:spcPts val="1000"/>
              </a:spcBef>
              <a:buSzPct val="128571"/>
              <a:buFont typeface="Arial"/>
              <a:buChar char="●"/>
              <a:tabLst>
                <a:tab pos="325464" algn="l"/>
                <a:tab pos="326155" algn="l"/>
              </a:tabLst>
            </a:pPr>
            <a:r>
              <a:rPr sz="1800" b="1" spc="5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64</a:t>
            </a:r>
            <a:r>
              <a:rPr sz="1800" b="1" spc="-18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sz="1800" b="1" spc="-17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800" b="1" spc="-158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subida</a:t>
            </a:r>
            <a:r>
              <a:rPr sz="1800" b="1" spc="-16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800" b="1" spc="-158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125kHz</a:t>
            </a:r>
            <a:r>
              <a:rPr sz="1800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,</a:t>
            </a:r>
            <a:r>
              <a:rPr sz="1800" spc="-158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começando</a:t>
            </a:r>
            <a:r>
              <a:rPr sz="1800" spc="-20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-22" dirty="0" err="1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em</a:t>
            </a:r>
            <a:r>
              <a:rPr sz="1800" spc="-169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915</a:t>
            </a:r>
            <a:r>
              <a:rPr lang="pt-BR"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.</a:t>
            </a:r>
            <a:r>
              <a:rPr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2MHz,</a:t>
            </a:r>
            <a:r>
              <a:rPr sz="1800" spc="-18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separados</a:t>
            </a:r>
            <a:r>
              <a:rPr sz="1800" spc="-152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por</a:t>
            </a:r>
            <a:r>
              <a:rPr sz="1800" spc="-18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200kHz</a:t>
            </a:r>
            <a:r>
              <a:rPr sz="1800" b="1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,</a:t>
            </a:r>
            <a:r>
              <a:rPr sz="1800" b="1" spc="-169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SF7</a:t>
            </a:r>
            <a:r>
              <a:rPr sz="1800" b="1" spc="-18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</a:t>
            </a:r>
            <a:r>
              <a:rPr sz="1800" b="1" spc="-18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SF12</a:t>
            </a:r>
            <a:endParaRPr sz="1800" dirty="0"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325464" indent="-312335">
              <a:spcBef>
                <a:spcPts val="1583"/>
              </a:spcBef>
              <a:buSzPct val="128571"/>
              <a:buFont typeface="Arial"/>
              <a:buChar char="●"/>
              <a:tabLst>
                <a:tab pos="325464" algn="l"/>
                <a:tab pos="326155" algn="l"/>
              </a:tabLst>
            </a:pPr>
            <a:r>
              <a:rPr sz="1800" b="1" spc="5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8</a:t>
            </a:r>
            <a:r>
              <a:rPr sz="1800" b="1" spc="-17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sz="1800" b="1" spc="-196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800" b="1" spc="-17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subida</a:t>
            </a:r>
            <a:r>
              <a:rPr sz="1800" b="1" spc="-152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800" b="1" spc="-18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500kHz</a:t>
            </a:r>
            <a:r>
              <a:rPr sz="1800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,</a:t>
            </a:r>
            <a:r>
              <a:rPr sz="1800" spc="-169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começando</a:t>
            </a:r>
            <a:r>
              <a:rPr sz="1800" spc="-212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-22" dirty="0" err="1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em</a:t>
            </a:r>
            <a:r>
              <a:rPr sz="1800" spc="-17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915</a:t>
            </a:r>
            <a:r>
              <a:rPr lang="pt-BR"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.</a:t>
            </a:r>
            <a:r>
              <a:rPr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9MHz,</a:t>
            </a:r>
            <a:r>
              <a:rPr sz="1800" spc="-169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separados</a:t>
            </a:r>
            <a:r>
              <a:rPr sz="1800" spc="-16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por</a:t>
            </a:r>
            <a:r>
              <a:rPr sz="1800" spc="-19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1600kHz,</a:t>
            </a:r>
            <a:r>
              <a:rPr sz="1800" spc="-169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16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SF8</a:t>
            </a:r>
            <a:endParaRPr sz="1800" dirty="0"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325464" indent="-312335">
              <a:spcBef>
                <a:spcPts val="1578"/>
              </a:spcBef>
              <a:buSzPct val="128571"/>
              <a:buFont typeface="Arial"/>
              <a:buChar char="●"/>
              <a:tabLst>
                <a:tab pos="325464" algn="l"/>
                <a:tab pos="326155" algn="l"/>
              </a:tabLst>
            </a:pPr>
            <a:r>
              <a:rPr sz="1800" b="1" spc="5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8</a:t>
            </a:r>
            <a:r>
              <a:rPr sz="1800" b="1" spc="-17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sz="1800" b="1" spc="-19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800" b="1" spc="-17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descida</a:t>
            </a:r>
            <a:r>
              <a:rPr sz="1800" b="1" spc="-14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800" b="1" spc="-158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500kHz</a:t>
            </a:r>
            <a:r>
              <a:rPr sz="1800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,</a:t>
            </a:r>
            <a:r>
              <a:rPr sz="1800" spc="-169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começando</a:t>
            </a:r>
            <a:r>
              <a:rPr sz="1800" spc="-19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-22" dirty="0" err="1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em</a:t>
            </a:r>
            <a:r>
              <a:rPr sz="1800" spc="-18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923</a:t>
            </a:r>
            <a:r>
              <a:rPr lang="pt-BR"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.</a:t>
            </a:r>
            <a:r>
              <a:rPr sz="1800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3MHz,</a:t>
            </a:r>
            <a:r>
              <a:rPr sz="1800" spc="-18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separados</a:t>
            </a:r>
            <a:r>
              <a:rPr sz="1800" spc="-158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por</a:t>
            </a:r>
            <a:r>
              <a:rPr sz="1800" spc="-18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600kHz,</a:t>
            </a:r>
            <a:r>
              <a:rPr sz="1800" spc="-17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22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SF7</a:t>
            </a:r>
            <a:r>
              <a:rPr sz="1800" b="1" spc="-18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27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</a:t>
            </a:r>
            <a:r>
              <a:rPr sz="1800" b="1" spc="-18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3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SF12</a:t>
            </a:r>
            <a:endParaRPr sz="1800" b="1" dirty="0"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325464" indent="-312335">
              <a:spcBef>
                <a:spcPts val="1583"/>
              </a:spcBef>
              <a:buSzPct val="128571"/>
              <a:buFont typeface="Arial"/>
              <a:buChar char="●"/>
              <a:tabLst>
                <a:tab pos="325464" algn="l"/>
                <a:tab pos="326155" algn="l"/>
              </a:tabLst>
            </a:pPr>
            <a:r>
              <a:rPr sz="180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Em</a:t>
            </a:r>
            <a:r>
              <a:rPr sz="1800" spc="-196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spc="-22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resumo:</a:t>
            </a:r>
            <a:r>
              <a:rPr sz="1800" spc="-17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5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72</a:t>
            </a:r>
            <a:r>
              <a:rPr sz="1800" b="1" spc="-19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sz="1800" b="1" spc="-180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800" b="1" spc="-16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subida</a:t>
            </a:r>
            <a:r>
              <a:rPr sz="1800" b="1" spc="-169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</a:t>
            </a:r>
            <a:r>
              <a:rPr sz="1800" b="1" spc="-16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spc="54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8</a:t>
            </a:r>
            <a:r>
              <a:rPr sz="1800" b="1" spc="-20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1800" b="1" spc="-163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1800" b="1" dirty="0">
                <a:solidFill>
                  <a:srgbClr val="595959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descida</a:t>
            </a:r>
            <a:endParaRPr sz="1800" b="1" dirty="0"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2231" y="3782999"/>
            <a:ext cx="11754853" cy="3356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01121" y="6704857"/>
            <a:ext cx="187256" cy="565162"/>
          </a:xfrm>
          <a:prstGeom prst="rect">
            <a:avLst/>
          </a:prstGeom>
        </p:spPr>
        <p:txBody>
          <a:bodyPr vert="horz" wrap="square" lIns="0" tIns="11056" rIns="0" bIns="0" rtlCol="0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z="1800" spc="44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pPr marL="41460">
                <a:spcBef>
                  <a:spcPts val="87"/>
                </a:spcBef>
              </a:pPr>
              <a:t>37</a:t>
            </a:fld>
            <a:endParaRPr sz="1800"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001121" y="6704857"/>
            <a:ext cx="187256" cy="446668"/>
          </a:xfrm>
          <a:prstGeom prst="rect">
            <a:avLst/>
          </a:prstGeom>
        </p:spPr>
        <p:txBody>
          <a:bodyPr vert="horz" wrap="square" lIns="0" tIns="11056" rIns="0" bIns="0" rtlCol="0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z="1415" spc="44" dirty="0">
                <a:solidFill>
                  <a:srgbClr val="FFFFFF"/>
                </a:solidFill>
                <a:latin typeface="Tahoma"/>
                <a:cs typeface="Tahoma"/>
              </a:rPr>
              <a:pPr marL="41460">
                <a:spcBef>
                  <a:spcPts val="87"/>
                </a:spcBef>
              </a:pPr>
              <a:t>38</a:t>
            </a:fld>
            <a:endParaRPr sz="1415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505" y="1966210"/>
            <a:ext cx="12127832" cy="3943236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3129" marR="98814">
              <a:lnSpc>
                <a:spcPct val="114999"/>
              </a:lnSpc>
              <a:spcBef>
                <a:spcPts val="109"/>
              </a:spcBef>
              <a:buSzPct val="112500"/>
              <a:tabLst>
                <a:tab pos="325464" algn="l"/>
                <a:tab pos="326155" algn="l"/>
              </a:tabLst>
            </a:pPr>
            <a:r>
              <a:rPr sz="20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Existe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um</a:t>
            </a:r>
            <a:r>
              <a:rPr sz="2000" spc="-20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3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mapa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bits</a:t>
            </a:r>
            <a:r>
              <a:rPr sz="2000"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indicando</a:t>
            </a:r>
            <a:r>
              <a:rPr sz="2000"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quais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estarão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ativos,</a:t>
            </a:r>
            <a:r>
              <a:rPr sz="2000" spc="-18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tratados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como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grupos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16</a:t>
            </a:r>
            <a:r>
              <a:rPr lang="pt-BR" sz="2000" spc="5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lang="pt-BR"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.</a:t>
            </a:r>
            <a:endParaRPr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13129" marR="5528">
              <a:lnSpc>
                <a:spcPct val="114999"/>
              </a:lnSpc>
              <a:spcBef>
                <a:spcPts val="1306"/>
              </a:spcBef>
              <a:buSzPct val="112500"/>
              <a:tabLst>
                <a:tab pos="325464" algn="l"/>
                <a:tab pos="326155" algn="l"/>
              </a:tabLst>
            </a:pPr>
            <a:r>
              <a:rPr sz="2000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Inicialmente</a:t>
            </a:r>
            <a:r>
              <a:rPr sz="2000"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todos</a:t>
            </a:r>
            <a:r>
              <a:rPr sz="2000" spc="-18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sz="2000"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devem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estar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ativos.</a:t>
            </a:r>
            <a:r>
              <a:rPr sz="2000" spc="-18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2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Posteriormente</a:t>
            </a:r>
            <a:r>
              <a:rPr sz="2000" spc="-18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</a:t>
            </a:r>
            <a:r>
              <a:rPr sz="2000" spc="-20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gateway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2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irá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reconfigurar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  </a:t>
            </a:r>
            <a:r>
              <a:rPr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dispositivo,</a:t>
            </a:r>
            <a:r>
              <a:rPr sz="2000" spc="-13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removendo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alguns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sz="2000" spc="-15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da</a:t>
            </a:r>
            <a:r>
              <a:rPr sz="2000" spc="-19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6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lista</a:t>
            </a:r>
            <a:r>
              <a:rPr lang="pt-BR" sz="20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.</a:t>
            </a:r>
            <a:endParaRPr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13129">
              <a:spcBef>
                <a:spcPts val="1616"/>
              </a:spcBef>
              <a:buSzPct val="112500"/>
              <a:tabLst>
                <a:tab pos="325464" algn="l"/>
                <a:tab pos="326155" algn="l"/>
              </a:tabLst>
            </a:pPr>
            <a:r>
              <a:rPr sz="2000" spc="15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</a:t>
            </a:r>
            <a:r>
              <a:rPr sz="2000" spc="-21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dispositivo</a:t>
            </a:r>
            <a:r>
              <a:rPr sz="2000" spc="-14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deve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escolher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aleatoriamente</a:t>
            </a:r>
            <a:r>
              <a:rPr sz="2000" spc="-15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</a:t>
            </a:r>
            <a:r>
              <a:rPr sz="2000" spc="-21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canal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para</a:t>
            </a:r>
            <a:r>
              <a:rPr sz="2000" spc="-18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envio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2000" spc="-20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3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dados:</a:t>
            </a:r>
            <a:endParaRPr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822989" lvl="1" indent="-312335">
              <a:spcBef>
                <a:spcPts val="1605"/>
              </a:spcBef>
              <a:buSzPct val="133333"/>
              <a:buFont typeface="Arial"/>
              <a:buChar char="○"/>
              <a:tabLst>
                <a:tab pos="822989" algn="l"/>
                <a:tab pos="823680" algn="l"/>
              </a:tabLst>
            </a:pPr>
            <a:r>
              <a:rPr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Sortear</a:t>
            </a:r>
            <a:r>
              <a:rPr spc="6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</a:t>
            </a:r>
            <a:r>
              <a:rPr spc="-13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canal</a:t>
            </a:r>
            <a:r>
              <a:rPr spc="-15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dentro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pc="-13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um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grupo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(marcar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como</a:t>
            </a:r>
            <a:r>
              <a:rPr spc="-14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-2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já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usado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</a:t>
            </a:r>
            <a:r>
              <a:rPr spc="-15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não</a:t>
            </a:r>
            <a:r>
              <a:rPr spc="-13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entrar</a:t>
            </a:r>
            <a:r>
              <a:rPr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nos</a:t>
            </a:r>
            <a:r>
              <a:rPr spc="-15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próximos</a:t>
            </a:r>
            <a:r>
              <a:rPr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sorteios</a:t>
            </a:r>
            <a:r>
              <a:rPr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até</a:t>
            </a:r>
            <a:r>
              <a:rPr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fechar</a:t>
            </a:r>
            <a:r>
              <a:rPr spc="-16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</a:t>
            </a:r>
            <a:r>
              <a:rPr spc="-13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ciclo)</a:t>
            </a:r>
          </a:p>
          <a:p>
            <a:pPr lvl="1">
              <a:spcBef>
                <a:spcPts val="54"/>
              </a:spcBef>
              <a:buClr>
                <a:srgbClr val="595959"/>
              </a:buClr>
              <a:buFont typeface="Arial"/>
              <a:buChar char="○"/>
            </a:pPr>
            <a:endParaRPr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822989" lvl="1" indent="-312335">
              <a:spcBef>
                <a:spcPts val="5"/>
              </a:spcBef>
              <a:buSzPct val="133333"/>
              <a:buFont typeface="Arial"/>
              <a:buChar char="○"/>
              <a:tabLst>
                <a:tab pos="822989" algn="l"/>
                <a:tab pos="823680" algn="l"/>
              </a:tabLst>
            </a:pPr>
            <a:r>
              <a:rPr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Ir</a:t>
            </a:r>
            <a:r>
              <a:rPr spc="-15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alterando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os</a:t>
            </a:r>
            <a:r>
              <a:rPr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grupos</a:t>
            </a:r>
            <a:r>
              <a:rPr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até</a:t>
            </a:r>
            <a:r>
              <a:rPr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passar</a:t>
            </a:r>
            <a:r>
              <a:rPr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por</a:t>
            </a:r>
            <a:r>
              <a:rPr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todos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</a:t>
            </a:r>
            <a:r>
              <a:rPr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retornar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ao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primeiro</a:t>
            </a:r>
            <a:endParaRPr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lvl="1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endParaRPr sz="16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822989" lvl="1" indent="-312335">
              <a:buSzPct val="133333"/>
              <a:buFont typeface="Arial"/>
              <a:buChar char="○"/>
              <a:tabLst>
                <a:tab pos="822989" algn="l"/>
                <a:tab pos="823680" algn="l"/>
              </a:tabLst>
            </a:pPr>
            <a:r>
              <a:rPr spc="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Repetir</a:t>
            </a:r>
            <a:r>
              <a:rPr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até</a:t>
            </a:r>
            <a:r>
              <a:rPr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todos</a:t>
            </a:r>
            <a:r>
              <a:rPr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os</a:t>
            </a:r>
            <a:r>
              <a:rPr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terem</a:t>
            </a:r>
            <a:r>
              <a:rPr spc="-15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sido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escolhidos</a:t>
            </a:r>
            <a:r>
              <a:rPr spc="-16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</a:t>
            </a:r>
            <a:r>
              <a:rPr spc="-13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então</a:t>
            </a:r>
            <a:r>
              <a:rPr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reiniciar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-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</a:t>
            </a:r>
            <a:r>
              <a:rPr spc="-14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lista</a:t>
            </a:r>
            <a:r>
              <a:rPr spc="-16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pc="-13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endParaRPr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13129" marR="103651">
              <a:lnSpc>
                <a:spcPct val="114999"/>
              </a:lnSpc>
              <a:spcBef>
                <a:spcPts val="1219"/>
              </a:spcBef>
              <a:buSzPct val="112500"/>
              <a:tabLst>
                <a:tab pos="325464" algn="l"/>
                <a:tab pos="326155" algn="l"/>
              </a:tabLst>
            </a:pPr>
            <a:r>
              <a:rPr sz="2000" spc="-2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Exceção:</a:t>
            </a:r>
            <a:r>
              <a:rPr sz="2000" spc="-16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durante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</a:t>
            </a:r>
            <a:r>
              <a:rPr sz="2000" spc="-20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processo</a:t>
            </a:r>
            <a:r>
              <a:rPr sz="2000"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3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join,</a:t>
            </a:r>
            <a:r>
              <a:rPr sz="2000" spc="-19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deve-se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alternar</a:t>
            </a:r>
            <a:r>
              <a:rPr sz="2000" spc="-16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entre</a:t>
            </a:r>
            <a:r>
              <a:rPr sz="2000" spc="-20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os</a:t>
            </a:r>
            <a:r>
              <a:rPr sz="2000" spc="-20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64</a:t>
            </a:r>
            <a:r>
              <a:rPr sz="2000" spc="-19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canais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6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125kHz</a:t>
            </a:r>
            <a:r>
              <a:rPr sz="2000" spc="-19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</a:t>
            </a:r>
            <a:r>
              <a:rPr sz="2000" spc="-20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os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8  </a:t>
            </a:r>
            <a:r>
              <a:rPr sz="20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2000" spc="-19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6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500kHz</a:t>
            </a:r>
            <a:endParaRPr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869CDB92-FAE2-4FF9-8F6F-5A5CBB34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512" y="5353633"/>
            <a:ext cx="9411180" cy="2010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456281" y="1734631"/>
            <a:ext cx="12025641" cy="3417964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3129" marR="761490" indent="0">
              <a:lnSpc>
                <a:spcPct val="114999"/>
              </a:lnSpc>
              <a:spcBef>
                <a:spcPts val="109"/>
              </a:spcBef>
              <a:buSzPct val="112500"/>
              <a:buNone/>
              <a:tabLst>
                <a:tab pos="325464" algn="l"/>
                <a:tab pos="326155" algn="l"/>
              </a:tabLst>
            </a:pPr>
            <a:r>
              <a:rPr sz="2000" spc="152" dirty="0">
                <a:latin typeface="Meiryo" panose="020B0604030504040204" pitchFamily="34" charset="-128"/>
                <a:ea typeface="Meiryo" panose="020B0604030504040204" pitchFamily="34" charset="-128"/>
              </a:rPr>
              <a:t>O</a:t>
            </a:r>
            <a:r>
              <a:rPr sz="2000" spc="-21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1" dirty="0">
                <a:latin typeface="Meiryo" panose="020B0604030504040204" pitchFamily="34" charset="-128"/>
                <a:ea typeface="Meiryo" panose="020B0604030504040204" pitchFamily="34" charset="-128"/>
              </a:rPr>
              <a:t>canal</a:t>
            </a:r>
            <a:r>
              <a:rPr sz="2000" spc="-163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1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2000" spc="-207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dirty="0">
                <a:latin typeface="Meiryo" panose="020B0604030504040204" pitchFamily="34" charset="-128"/>
                <a:ea typeface="Meiryo" panose="020B0604030504040204" pitchFamily="34" charset="-128"/>
              </a:rPr>
              <a:t>subida</a:t>
            </a:r>
            <a:r>
              <a:rPr sz="2000" spc="-185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1" dirty="0">
                <a:latin typeface="Meiryo" panose="020B0604030504040204" pitchFamily="34" charset="-128"/>
                <a:ea typeface="Meiryo" panose="020B0604030504040204" pitchFamily="34" charset="-128"/>
              </a:rPr>
              <a:t>é</a:t>
            </a:r>
            <a:r>
              <a:rPr sz="2000" spc="-19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11" dirty="0">
                <a:latin typeface="Meiryo" panose="020B0604030504040204" pitchFamily="34" charset="-128"/>
                <a:ea typeface="Meiryo" panose="020B0604030504040204" pitchFamily="34" charset="-128"/>
              </a:rPr>
              <a:t>escolhido</a:t>
            </a:r>
            <a:r>
              <a:rPr sz="2000" spc="-19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5" dirty="0">
                <a:latin typeface="Meiryo" panose="020B0604030504040204" pitchFamily="34" charset="-128"/>
                <a:ea typeface="Meiryo" panose="020B0604030504040204" pitchFamily="34" charset="-128"/>
              </a:rPr>
              <a:t>aleatoriamente,</a:t>
            </a:r>
            <a:r>
              <a:rPr sz="2000" spc="-174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como</a:t>
            </a:r>
            <a:r>
              <a:rPr sz="2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22" dirty="0">
                <a:latin typeface="Meiryo" panose="020B0604030504040204" pitchFamily="34" charset="-128"/>
                <a:ea typeface="Meiryo" panose="020B0604030504040204" pitchFamily="34" charset="-128"/>
              </a:rPr>
              <a:t>descrito</a:t>
            </a:r>
            <a:r>
              <a:rPr sz="2000" spc="-18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16" dirty="0">
                <a:latin typeface="Meiryo" panose="020B0604030504040204" pitchFamily="34" charset="-128"/>
                <a:ea typeface="Meiryo" panose="020B0604030504040204" pitchFamily="34" charset="-128"/>
              </a:rPr>
              <a:t>anteriormente</a:t>
            </a:r>
          </a:p>
          <a:p>
            <a:pPr marL="13129" marR="5528" indent="0">
              <a:lnSpc>
                <a:spcPct val="114999"/>
              </a:lnSpc>
              <a:spcBef>
                <a:spcPts val="1306"/>
              </a:spcBef>
              <a:buSzPct val="112500"/>
              <a:buNone/>
              <a:tabLst>
                <a:tab pos="325464" algn="l"/>
                <a:tab pos="326155" algn="l"/>
              </a:tabLst>
            </a:pPr>
            <a:r>
              <a:rPr sz="2000" spc="152" dirty="0">
                <a:latin typeface="Meiryo" panose="020B0604030504040204" pitchFamily="34" charset="-128"/>
                <a:ea typeface="Meiryo" panose="020B0604030504040204" pitchFamily="34" charset="-128"/>
              </a:rPr>
              <a:t>O</a:t>
            </a:r>
            <a:r>
              <a:rPr sz="2000" b="1" spc="15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b="1" spc="11" dirty="0">
                <a:latin typeface="Meiryo" panose="020B0604030504040204" pitchFamily="34" charset="-128"/>
                <a:ea typeface="Meiryo" panose="020B0604030504040204" pitchFamily="34" charset="-128"/>
              </a:rPr>
              <a:t>SF </a:t>
            </a:r>
            <a:r>
              <a:rPr sz="2000" dirty="0">
                <a:latin typeface="Meiryo" panose="020B0604030504040204" pitchFamily="34" charset="-128"/>
                <a:ea typeface="Meiryo" panose="020B0604030504040204" pitchFamily="34" charset="-128"/>
              </a:rPr>
              <a:t>pode </a:t>
            </a:r>
            <a:r>
              <a:rPr sz="2000" spc="16" dirty="0">
                <a:latin typeface="Meiryo" panose="020B0604030504040204" pitchFamily="34" charset="-128"/>
                <a:ea typeface="Meiryo" panose="020B0604030504040204" pitchFamily="34" charset="-128"/>
              </a:rPr>
              <a:t>ser </a:t>
            </a:r>
            <a:r>
              <a:rPr sz="2000" spc="11" dirty="0">
                <a:latin typeface="Meiryo" panose="020B0604030504040204" pitchFamily="34" charset="-128"/>
                <a:ea typeface="Meiryo" panose="020B0604030504040204" pitchFamily="34" charset="-128"/>
              </a:rPr>
              <a:t>definido pelo </a:t>
            </a:r>
            <a:r>
              <a:rPr sz="2000" spc="5" dirty="0">
                <a:latin typeface="Meiryo" panose="020B0604030504040204" pitchFamily="34" charset="-128"/>
                <a:ea typeface="Meiryo" panose="020B0604030504040204" pitchFamily="34" charset="-128"/>
              </a:rPr>
              <a:t>usuário </a:t>
            </a:r>
            <a:r>
              <a:rPr sz="2000" spc="-38" dirty="0">
                <a:latin typeface="Meiryo" panose="020B0604030504040204" pitchFamily="34" charset="-128"/>
                <a:ea typeface="Meiryo" panose="020B0604030504040204" pitchFamily="34" charset="-128"/>
              </a:rPr>
              <a:t>mas </a:t>
            </a:r>
            <a:r>
              <a:rPr sz="2000" spc="5" dirty="0">
                <a:latin typeface="Meiryo" panose="020B0604030504040204" pitchFamily="34" charset="-128"/>
                <a:ea typeface="Meiryo" panose="020B0604030504040204" pitchFamily="34" charset="-128"/>
              </a:rPr>
              <a:t>no </a:t>
            </a:r>
            <a:r>
              <a:rPr lang="pt-BR" sz="2000" b="1" dirty="0">
                <a:latin typeface="Meiryo" panose="020B0604030504040204" pitchFamily="34" charset="-128"/>
                <a:ea typeface="Meiryo" panose="020B0604030504040204" pitchFamily="34" charset="-128"/>
              </a:rPr>
              <a:t>JOIN</a:t>
            </a:r>
            <a:r>
              <a:rPr sz="2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1" dirty="0">
                <a:latin typeface="Meiryo" panose="020B0604030504040204" pitchFamily="34" charset="-128"/>
                <a:ea typeface="Meiryo" panose="020B0604030504040204" pitchFamily="34" charset="-128"/>
              </a:rPr>
              <a:t>é </a:t>
            </a:r>
            <a:r>
              <a:rPr sz="2000" spc="-16" dirty="0" err="1">
                <a:latin typeface="Meiryo" panose="020B0604030504040204" pitchFamily="34" charset="-128"/>
                <a:ea typeface="Meiryo" panose="020B0604030504040204" pitchFamily="34" charset="-128"/>
              </a:rPr>
              <a:t>usado</a:t>
            </a:r>
            <a:r>
              <a:rPr sz="2000" spc="-1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b="1" spc="44" dirty="0">
                <a:latin typeface="Meiryo" panose="020B0604030504040204" pitchFamily="34" charset="-128"/>
                <a:ea typeface="Meiryo" panose="020B0604030504040204" pitchFamily="34" charset="-128"/>
              </a:rPr>
              <a:t>SF10/125kHz</a:t>
            </a:r>
            <a:r>
              <a:rPr sz="2000" spc="-19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1" dirty="0">
                <a:latin typeface="Meiryo" panose="020B0604030504040204" pitchFamily="34" charset="-128"/>
                <a:ea typeface="Meiryo" panose="020B0604030504040204" pitchFamily="34" charset="-128"/>
              </a:rPr>
              <a:t>para</a:t>
            </a:r>
            <a:r>
              <a:rPr sz="2000" spc="-18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11" dirty="0">
                <a:latin typeface="Meiryo" panose="020B0604030504040204" pitchFamily="34" charset="-128"/>
                <a:ea typeface="Meiryo" panose="020B0604030504040204" pitchFamily="34" charset="-128"/>
              </a:rPr>
              <a:t>garantir</a:t>
            </a:r>
            <a:r>
              <a:rPr sz="2000" spc="-169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27" dirty="0">
                <a:latin typeface="Meiryo" panose="020B0604030504040204" pitchFamily="34" charset="-128"/>
                <a:ea typeface="Meiryo" panose="020B0604030504040204" pitchFamily="34" charset="-128"/>
              </a:rPr>
              <a:t>um</a:t>
            </a:r>
            <a:r>
              <a:rPr sz="2000" spc="-20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b="1" spc="22" dirty="0">
                <a:latin typeface="Meiryo" panose="020B0604030504040204" pitchFamily="34" charset="-128"/>
                <a:ea typeface="Meiryo" panose="020B0604030504040204" pitchFamily="34" charset="-128"/>
              </a:rPr>
              <a:t>dwell</a:t>
            </a:r>
            <a:r>
              <a:rPr sz="2000" b="1" spc="-19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b="1" spc="11" dirty="0">
                <a:latin typeface="Meiryo" panose="020B0604030504040204" pitchFamily="34" charset="-128"/>
                <a:ea typeface="Meiryo" panose="020B0604030504040204" pitchFamily="34" charset="-128"/>
              </a:rPr>
              <a:t>time</a:t>
            </a:r>
            <a:r>
              <a:rPr sz="2000" b="1" spc="-19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5" dirty="0">
                <a:latin typeface="Meiryo" panose="020B0604030504040204" pitchFamily="34" charset="-128"/>
                <a:ea typeface="Meiryo" panose="020B0604030504040204" pitchFamily="34" charset="-128"/>
              </a:rPr>
              <a:t>abaixo</a:t>
            </a:r>
            <a:r>
              <a:rPr sz="2000" spc="-15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2000" spc="-19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b="1" spc="16" dirty="0">
                <a:latin typeface="Meiryo" panose="020B0604030504040204" pitchFamily="34" charset="-128"/>
                <a:ea typeface="Meiryo" panose="020B0604030504040204" pitchFamily="34" charset="-128"/>
              </a:rPr>
              <a:t>400ms</a:t>
            </a:r>
          </a:p>
          <a:p>
            <a:pPr marL="13129" marR="33168" indent="0">
              <a:lnSpc>
                <a:spcPct val="114999"/>
              </a:lnSpc>
              <a:spcBef>
                <a:spcPts val="1306"/>
              </a:spcBef>
              <a:buSzPct val="112500"/>
              <a:buNone/>
              <a:tabLst>
                <a:tab pos="325464" algn="l"/>
                <a:tab pos="326155" algn="l"/>
              </a:tabLst>
            </a:pPr>
            <a:r>
              <a:rPr sz="2000" spc="5" dirty="0">
                <a:latin typeface="Meiryo" panose="020B0604030504040204" pitchFamily="34" charset="-128"/>
                <a:ea typeface="Meiryo" panose="020B0604030504040204" pitchFamily="34" charset="-128"/>
              </a:rPr>
              <a:t>Tanto</a:t>
            </a:r>
            <a:r>
              <a:rPr sz="2000" spc="-18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16" dirty="0">
                <a:latin typeface="Meiryo" panose="020B0604030504040204" pitchFamily="34" charset="-128"/>
                <a:ea typeface="Meiryo" panose="020B0604030504040204" pitchFamily="34" charset="-128"/>
              </a:rPr>
              <a:t>o</a:t>
            </a:r>
            <a:r>
              <a:rPr sz="2000" spc="-21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1" dirty="0">
                <a:latin typeface="Meiryo" panose="020B0604030504040204" pitchFamily="34" charset="-128"/>
                <a:ea typeface="Meiryo" panose="020B0604030504040204" pitchFamily="34" charset="-128"/>
              </a:rPr>
              <a:t>canal</a:t>
            </a:r>
            <a:r>
              <a:rPr sz="2000" spc="-174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22" dirty="0">
                <a:latin typeface="Meiryo" panose="020B0604030504040204" pitchFamily="34" charset="-128"/>
                <a:ea typeface="Meiryo" panose="020B0604030504040204" pitchFamily="34" charset="-128"/>
              </a:rPr>
              <a:t>da</a:t>
            </a:r>
            <a:r>
              <a:rPr sz="2000" spc="-18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16" dirty="0">
                <a:latin typeface="Meiryo" panose="020B0604030504040204" pitchFamily="34" charset="-128"/>
                <a:ea typeface="Meiryo" panose="020B0604030504040204" pitchFamily="34" charset="-128"/>
              </a:rPr>
              <a:t>primeira</a:t>
            </a:r>
            <a:r>
              <a:rPr sz="2000" spc="-185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6" dirty="0">
                <a:latin typeface="Meiryo" panose="020B0604030504040204" pitchFamily="34" charset="-128"/>
                <a:ea typeface="Meiryo" panose="020B0604030504040204" pitchFamily="34" charset="-128"/>
              </a:rPr>
              <a:t>janela</a:t>
            </a:r>
            <a:r>
              <a:rPr sz="2000" spc="-19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2000" spc="-19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5" dirty="0">
                <a:latin typeface="Meiryo" panose="020B0604030504040204" pitchFamily="34" charset="-128"/>
                <a:ea typeface="Meiryo" panose="020B0604030504040204" pitchFamily="34" charset="-128"/>
              </a:rPr>
              <a:t>descida</a:t>
            </a:r>
            <a:r>
              <a:rPr sz="2000" spc="-18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b="1" spc="-16" dirty="0">
                <a:latin typeface="Meiryo" panose="020B0604030504040204" pitchFamily="34" charset="-128"/>
                <a:ea typeface="Meiryo" panose="020B0604030504040204" pitchFamily="34" charset="-128"/>
              </a:rPr>
              <a:t>(RX1)</a:t>
            </a:r>
            <a:r>
              <a:rPr sz="2000" b="1" spc="-22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1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sz="2000" spc="-22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16" dirty="0">
                <a:latin typeface="Meiryo" panose="020B0604030504040204" pitchFamily="34" charset="-128"/>
                <a:ea typeface="Meiryo" panose="020B0604030504040204" pitchFamily="34" charset="-128"/>
              </a:rPr>
              <a:t>o</a:t>
            </a:r>
            <a:r>
              <a:rPr sz="2000" spc="-21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b="1" spc="11" dirty="0">
                <a:latin typeface="Meiryo" panose="020B0604030504040204" pitchFamily="34" charset="-128"/>
                <a:ea typeface="Meiryo" panose="020B0604030504040204" pitchFamily="34" charset="-128"/>
              </a:rPr>
              <a:t>SF</a:t>
            </a:r>
            <a:r>
              <a:rPr sz="2000" spc="-19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6" dirty="0" err="1">
                <a:latin typeface="Meiryo" panose="020B0604030504040204" pitchFamily="34" charset="-128"/>
                <a:ea typeface="Meiryo" panose="020B0604030504040204" pitchFamily="34" charset="-128"/>
              </a:rPr>
              <a:t>são</a:t>
            </a:r>
            <a:r>
              <a:rPr sz="2000" spc="-1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5" dirty="0">
                <a:latin typeface="Meiryo" panose="020B0604030504040204" pitchFamily="34" charset="-128"/>
                <a:ea typeface="Meiryo" panose="020B0604030504040204" pitchFamily="34" charset="-128"/>
              </a:rPr>
              <a:t>derivados</a:t>
            </a:r>
            <a:r>
              <a:rPr sz="2000" spc="-15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11" dirty="0">
                <a:latin typeface="Meiryo" panose="020B0604030504040204" pitchFamily="34" charset="-128"/>
                <a:ea typeface="Meiryo" panose="020B0604030504040204" pitchFamily="34" charset="-128"/>
              </a:rPr>
              <a:t>do</a:t>
            </a:r>
            <a:r>
              <a:rPr sz="2000" spc="-19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1" dirty="0">
                <a:latin typeface="Meiryo" panose="020B0604030504040204" pitchFamily="34" charset="-128"/>
                <a:ea typeface="Meiryo" panose="020B0604030504040204" pitchFamily="34" charset="-128"/>
              </a:rPr>
              <a:t>canal</a:t>
            </a:r>
            <a:r>
              <a:rPr sz="2000" spc="-174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11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2000" spc="-19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spc="-5" dirty="0">
                <a:latin typeface="Meiryo" panose="020B0604030504040204" pitchFamily="34" charset="-128"/>
                <a:ea typeface="Meiryo" panose="020B0604030504040204" pitchFamily="34" charset="-128"/>
              </a:rPr>
              <a:t>subida</a:t>
            </a:r>
            <a:r>
              <a:rPr sz="2000" spc="-15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utilizado</a:t>
            </a:r>
            <a:r>
              <a:rPr sz="2000" dirty="0">
                <a:latin typeface="Meiryo" panose="020B0604030504040204" pitchFamily="34" charset="-128"/>
                <a:ea typeface="Meiryo" panose="020B0604030504040204" pitchFamily="34" charset="-128"/>
              </a:rPr>
              <a:t>:</a:t>
            </a:r>
            <a:endParaRPr lang="pt-B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056984" lvl="1" indent="-312335">
              <a:spcBef>
                <a:spcPts val="109"/>
              </a:spcBef>
              <a:buSzPct val="116666"/>
              <a:buFont typeface="Arial"/>
              <a:buChar char="○"/>
              <a:tabLst>
                <a:tab pos="325464" algn="l"/>
                <a:tab pos="326155" algn="l"/>
              </a:tabLst>
            </a:pPr>
            <a:r>
              <a:rPr lang="pt-BR" sz="1600" spc="16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Canal</a:t>
            </a:r>
            <a:r>
              <a:rPr lang="pt-BR" sz="1600" spc="-163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16" dirty="0" err="1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downlink</a:t>
            </a:r>
            <a:r>
              <a:rPr lang="pt-BR" sz="1600" spc="-180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-196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=</a:t>
            </a:r>
            <a:r>
              <a:rPr lang="pt-BR" sz="1600" spc="-147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 </a:t>
            </a:r>
            <a:r>
              <a:rPr lang="pt-BR" sz="1600" spc="-5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canal</a:t>
            </a:r>
            <a:r>
              <a:rPr lang="pt-BR" sz="1600" spc="-158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11" dirty="0" err="1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uplink</a:t>
            </a:r>
            <a:r>
              <a:rPr lang="pt-BR" sz="1600" spc="-169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-249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%</a:t>
            </a:r>
            <a:r>
              <a:rPr lang="pt-BR" sz="1600" spc="-169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44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8</a:t>
            </a:r>
            <a:endParaRPr lang="pt-BR" sz="1600" dirty="0"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lvl="1">
              <a:spcBef>
                <a:spcPts val="27"/>
              </a:spcBef>
              <a:buClr>
                <a:srgbClr val="595959"/>
              </a:buClr>
              <a:buFont typeface="Arial"/>
              <a:buChar char="○"/>
            </a:pPr>
            <a:endParaRPr lang="pt-BR" sz="1600" dirty="0"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1056984" lvl="1" indent="-312335">
              <a:buSzPct val="116666"/>
              <a:buFont typeface="Arial"/>
              <a:buChar char="○"/>
              <a:tabLst>
                <a:tab pos="325464" algn="l"/>
                <a:tab pos="326155" algn="l"/>
              </a:tabLst>
            </a:pPr>
            <a:r>
              <a:rPr lang="pt-BR" sz="1600" b="1" spc="11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SF</a:t>
            </a:r>
            <a:r>
              <a:rPr lang="pt-BR" sz="1600" spc="-163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-5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depende</a:t>
            </a:r>
            <a:r>
              <a:rPr lang="pt-BR" sz="1600" spc="-158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lang="pt-BR" sz="1600" spc="-158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-22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uma</a:t>
            </a:r>
            <a:r>
              <a:rPr lang="pt-BR" sz="1600" spc="-152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5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tabela</a:t>
            </a:r>
            <a:r>
              <a:rPr lang="pt-BR" sz="1600" spc="-152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5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presente</a:t>
            </a:r>
            <a:r>
              <a:rPr lang="pt-BR" sz="1600" spc="-136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-16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na</a:t>
            </a:r>
            <a:r>
              <a:rPr lang="pt-BR" sz="1600" spc="-163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norma</a:t>
            </a:r>
            <a:r>
              <a:rPr lang="pt-BR" sz="1600" spc="-163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1600" spc="5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regional</a:t>
            </a:r>
            <a:endParaRPr lang="pt-BR" sz="1600" dirty="0"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13129" marR="33168" indent="0">
              <a:lnSpc>
                <a:spcPct val="114999"/>
              </a:lnSpc>
              <a:spcBef>
                <a:spcPts val="1306"/>
              </a:spcBef>
              <a:buSzPct val="112500"/>
              <a:buNone/>
              <a:tabLst>
                <a:tab pos="325464" algn="l"/>
                <a:tab pos="326155" algn="l"/>
              </a:tabLst>
            </a:pPr>
            <a:r>
              <a:rPr lang="pt-BR" sz="2000" spc="152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</a:t>
            </a:r>
            <a:r>
              <a:rPr lang="pt-BR" sz="2000" spc="-212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spc="-11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canal</a:t>
            </a:r>
            <a:r>
              <a:rPr lang="pt-BR" sz="2000" spc="-158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spc="-22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da</a:t>
            </a:r>
            <a:r>
              <a:rPr lang="pt-BR" sz="2000" spc="-190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spc="-27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segunda</a:t>
            </a:r>
            <a:r>
              <a:rPr lang="pt-BR" sz="2000" spc="-180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spc="-22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janela</a:t>
            </a:r>
            <a:r>
              <a:rPr lang="pt-BR" sz="2000" spc="-174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lang="pt-BR" sz="2000" spc="-207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spc="-5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descida</a:t>
            </a:r>
            <a:r>
              <a:rPr lang="pt-BR" sz="2000" spc="-174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b="1" spc="-16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(RX2)</a:t>
            </a:r>
            <a:r>
              <a:rPr lang="pt-BR" sz="2000" b="1" spc="-218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spc="-11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é</a:t>
            </a:r>
            <a:r>
              <a:rPr lang="pt-BR" sz="2000" spc="-222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spc="22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fixo</a:t>
            </a:r>
            <a:r>
              <a:rPr lang="pt-BR" sz="2000" spc="-185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spc="-27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em </a:t>
            </a:r>
            <a:r>
              <a:rPr lang="pt-BR" sz="2000" b="1" spc="54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923.3 MHz </a:t>
            </a:r>
            <a:r>
              <a:rPr lang="pt-BR" sz="2000" b="1" spc="-386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lang="pt-BR" sz="2000" spc="-5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com </a:t>
            </a:r>
            <a:r>
              <a:rPr lang="pt-BR" sz="2000" b="1" spc="44" dirty="0"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DR8/SF12/500kHz</a:t>
            </a:r>
            <a:endParaRPr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1DB0759-7A7B-4797-BDA9-FDE288CAD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23506"/>
            <a:ext cx="65" cy="30163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5235" rIns="0" bIns="-15235" numCol="1" anchor="ctr" anchorCtr="0" compatLnSpc="1">
            <a:prstTxWarp prst="textNoShape">
              <a:avLst/>
            </a:prstTxWarp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pt-PT" altLang="pt-BR" sz="216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CaixaDeTexto 23">
            <a:hlinkClick r:id="rId2"/>
            <a:extLst>
              <a:ext uri="{FF2B5EF4-FFF2-40B4-BE49-F238E27FC236}">
                <a16:creationId xmlns:a16="http://schemas.microsoft.com/office/drawing/2014/main" id="{6E1C86A5-9DA7-477A-A8E2-490D86DD3C19}"/>
              </a:ext>
            </a:extLst>
          </p:cNvPr>
          <p:cNvSpPr txBox="1"/>
          <p:nvPr/>
        </p:nvSpPr>
        <p:spPr>
          <a:xfrm>
            <a:off x="7414794" y="7595077"/>
            <a:ext cx="662392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20" dirty="0">
                <a:latin typeface="Meiryo" panose="020B0604030504040204" pitchFamily="34" charset="-128"/>
                <a:ea typeface="Meiryo" panose="020B0604030504040204" pitchFamily="34" charset="-128"/>
              </a:rPr>
              <a:t>Fonte: https://logpyx.com/lora-solucao-para-conectividade-das-coisas/</a:t>
            </a: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DCB9561F-E59E-3FA5-B5DC-E27492B9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">
            <a:extLst>
              <a:ext uri="{FF2B5EF4-FFF2-40B4-BE49-F238E27FC236}">
                <a16:creationId xmlns:a16="http://schemas.microsoft.com/office/drawing/2014/main" id="{F7B58441-ACBF-82AE-F425-E0A1A6922405}"/>
              </a:ext>
            </a:extLst>
          </p:cNvPr>
          <p:cNvSpPr/>
          <p:nvPr/>
        </p:nvSpPr>
        <p:spPr>
          <a:xfrm flipV="1">
            <a:off x="494900" y="4441349"/>
            <a:ext cx="6159906" cy="71358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87175731-6536-1CAB-AD65-BB1CDA5B426B}"/>
              </a:ext>
            </a:extLst>
          </p:cNvPr>
          <p:cNvSpPr/>
          <p:nvPr/>
        </p:nvSpPr>
        <p:spPr>
          <a:xfrm>
            <a:off x="-206823" y="4308835"/>
            <a:ext cx="165611" cy="40786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36"/>
              </a:lnSpc>
              <a:buNone/>
            </a:pPr>
            <a:endParaRPr lang="en-US" sz="2588" dirty="0">
              <a:solidFill>
                <a:schemeClr val="bg1">
                  <a:lumMod val="9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75ABE1DD-01D9-7A21-DA93-0CEC10FA589D}"/>
              </a:ext>
            </a:extLst>
          </p:cNvPr>
          <p:cNvSpPr/>
          <p:nvPr/>
        </p:nvSpPr>
        <p:spPr>
          <a:xfrm>
            <a:off x="3154432" y="3751346"/>
            <a:ext cx="45719" cy="761361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10">
            <a:extLst>
              <a:ext uri="{FF2B5EF4-FFF2-40B4-BE49-F238E27FC236}">
                <a16:creationId xmlns:a16="http://schemas.microsoft.com/office/drawing/2014/main" id="{357AA64A-8CD5-A352-7C39-A8BA3BAB36A2}"/>
              </a:ext>
            </a:extLst>
          </p:cNvPr>
          <p:cNvSpPr/>
          <p:nvPr/>
        </p:nvSpPr>
        <p:spPr>
          <a:xfrm>
            <a:off x="2929880" y="4268060"/>
            <a:ext cx="499850" cy="489413"/>
          </a:xfrm>
          <a:prstGeom prst="roundRect">
            <a:avLst>
              <a:gd name="adj" fmla="val 11210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48D7B3C8-5182-67A4-FD63-AF61EEEBD302}"/>
              </a:ext>
            </a:extLst>
          </p:cNvPr>
          <p:cNvSpPr/>
          <p:nvPr/>
        </p:nvSpPr>
        <p:spPr>
          <a:xfrm>
            <a:off x="3057906" y="4341109"/>
            <a:ext cx="196512" cy="40786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36"/>
              </a:lnSpc>
              <a:buNone/>
            </a:pPr>
            <a:r>
              <a:rPr lang="en-US" sz="2588" b="1" kern="0" spc="-35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4</a:t>
            </a:r>
            <a:endParaRPr lang="en-US" sz="2588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Shape 14">
            <a:extLst>
              <a:ext uri="{FF2B5EF4-FFF2-40B4-BE49-F238E27FC236}">
                <a16:creationId xmlns:a16="http://schemas.microsoft.com/office/drawing/2014/main" id="{DD5FC629-9320-9495-0C47-CE26A1588582}"/>
              </a:ext>
            </a:extLst>
          </p:cNvPr>
          <p:cNvSpPr/>
          <p:nvPr/>
        </p:nvSpPr>
        <p:spPr>
          <a:xfrm>
            <a:off x="6455916" y="4512707"/>
            <a:ext cx="45719" cy="761361"/>
          </a:xfrm>
          <a:prstGeom prst="rect">
            <a:avLst/>
          </a:prstGeom>
          <a:solidFill>
            <a:srgbClr val="07B0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5">
            <a:extLst>
              <a:ext uri="{FF2B5EF4-FFF2-40B4-BE49-F238E27FC236}">
                <a16:creationId xmlns:a16="http://schemas.microsoft.com/office/drawing/2014/main" id="{BD941D38-E451-9C3F-E6EA-4C16C3341833}"/>
              </a:ext>
            </a:extLst>
          </p:cNvPr>
          <p:cNvSpPr/>
          <p:nvPr/>
        </p:nvSpPr>
        <p:spPr>
          <a:xfrm>
            <a:off x="6231364" y="4268060"/>
            <a:ext cx="499850" cy="489413"/>
          </a:xfrm>
          <a:prstGeom prst="roundRect">
            <a:avLst>
              <a:gd name="adj" fmla="val 11210"/>
            </a:avLst>
          </a:prstGeom>
          <a:solidFill>
            <a:srgbClr val="07B0D8"/>
          </a:solidFill>
          <a:ln w="7620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6">
            <a:extLst>
              <a:ext uri="{FF2B5EF4-FFF2-40B4-BE49-F238E27FC236}">
                <a16:creationId xmlns:a16="http://schemas.microsoft.com/office/drawing/2014/main" id="{BADC6B70-6021-712D-0BF6-3E97803D847A}"/>
              </a:ext>
            </a:extLst>
          </p:cNvPr>
          <p:cNvSpPr/>
          <p:nvPr/>
        </p:nvSpPr>
        <p:spPr>
          <a:xfrm>
            <a:off x="6373285" y="4341109"/>
            <a:ext cx="211963" cy="407863"/>
          </a:xfrm>
          <a:prstGeom prst="rect">
            <a:avLst/>
          </a:prstGeom>
          <a:noFill/>
          <a:ln/>
        </p:spPr>
        <p:txBody>
          <a:bodyPr wrap="none" rtlCol="0" anchor="ctr"/>
          <a:lstStyle/>
          <a:p>
            <a:pPr marL="0" indent="0" algn="ctr">
              <a:lnSpc>
                <a:spcPts val="3236"/>
              </a:lnSpc>
              <a:buNone/>
            </a:pPr>
            <a:r>
              <a:rPr lang="en-US" sz="2588" b="1" kern="0" spc="-35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nter" pitchFamily="34" charset="-120"/>
              </a:rPr>
              <a:t>5</a:t>
            </a:r>
            <a:endParaRPr lang="en-US" sz="2588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F279E08-0050-3E40-F293-A914C3D7E0E7}"/>
              </a:ext>
            </a:extLst>
          </p:cNvPr>
          <p:cNvSpPr txBox="1"/>
          <p:nvPr/>
        </p:nvSpPr>
        <p:spPr>
          <a:xfrm>
            <a:off x="883271" y="2227980"/>
            <a:ext cx="45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600" b="1"/>
            </a:lvl1pPr>
          </a:lstStyle>
          <a:p>
            <a:r>
              <a:rPr lang="pt-BR" sz="2160" dirty="0">
                <a:latin typeface="Meiryo" panose="020B0604030504040204" pitchFamily="34" charset="-128"/>
                <a:ea typeface="Meiryo" panose="020B0604030504040204" pitchFamily="34" charset="-128"/>
              </a:rPr>
              <a:t>Mobilidade</a:t>
            </a:r>
          </a:p>
          <a:p>
            <a:r>
              <a:rPr lang="pt-BR" sz="2160" b="0" dirty="0">
                <a:latin typeface="Meiryo" panose="020B0604030504040204" pitchFamily="34" charset="-128"/>
                <a:ea typeface="Meiryo" panose="020B0604030504040204" pitchFamily="34" charset="-128"/>
              </a:rPr>
              <a:t>Mantém a comunicação com dispositivos em movimento sem sobrecarregar o consumo de energia.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E15FF11-3543-DDF1-D83A-7A8401F051F8}"/>
              </a:ext>
            </a:extLst>
          </p:cNvPr>
          <p:cNvSpPr txBox="1"/>
          <p:nvPr/>
        </p:nvSpPr>
        <p:spPr>
          <a:xfrm>
            <a:off x="3574854" y="5391210"/>
            <a:ext cx="6114188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z="1600" b="1"/>
            </a:lvl1pPr>
          </a:lstStyle>
          <a:p>
            <a:r>
              <a:rPr lang="pt-BR" sz="2160" dirty="0">
                <a:latin typeface="Meiryo" panose="020B0604030504040204" pitchFamily="34" charset="-128"/>
                <a:ea typeface="Meiryo" panose="020B0604030504040204" pitchFamily="34" charset="-128"/>
              </a:rPr>
              <a:t>Padronizado</a:t>
            </a:r>
          </a:p>
          <a:p>
            <a:r>
              <a:rPr lang="pt-BR" sz="2160" b="0" dirty="0">
                <a:latin typeface="Meiryo" panose="020B0604030504040204" pitchFamily="34" charset="-128"/>
                <a:ea typeface="Meiryo" panose="020B0604030504040204" pitchFamily="34" charset="-128"/>
              </a:rPr>
              <a:t>Os sinais emitidos são robustos, não propagam ruídos e não sofrem interferência na sua faixa de frequência. Logo, a implementação de aplicativos </a:t>
            </a:r>
            <a:r>
              <a:rPr lang="pt-BR" sz="2160" b="0" dirty="0" err="1">
                <a:latin typeface="Meiryo" panose="020B0604030504040204" pitchFamily="34" charset="-128"/>
                <a:ea typeface="Meiryo" panose="020B0604030504040204" pitchFamily="34" charset="-128"/>
              </a:rPr>
              <a:t>IoT</a:t>
            </a:r>
            <a:r>
              <a:rPr lang="pt-BR" sz="2160" b="0" dirty="0">
                <a:latin typeface="Meiryo" panose="020B0604030504040204" pitchFamily="34" charset="-128"/>
                <a:ea typeface="Meiryo" panose="020B0604030504040204" pitchFamily="34" charset="-128"/>
              </a:rPr>
              <a:t> é rápida em qualquer lugar.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9DD9F9E-6A84-6A92-FE12-CCAAA06F8ADE}"/>
              </a:ext>
            </a:extLst>
          </p:cNvPr>
          <p:cNvSpPr txBox="1"/>
          <p:nvPr/>
        </p:nvSpPr>
        <p:spPr>
          <a:xfrm>
            <a:off x="668602" y="1479001"/>
            <a:ext cx="13492385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altLang="pt-BR" sz="3360" dirty="0">
                <a:latin typeface="Meiryo" panose="020B0604030504040204" pitchFamily="34" charset="-128"/>
                <a:ea typeface="Meiryo" panose="020B0604030504040204" pitchFamily="34" charset="-128"/>
              </a:rPr>
              <a:t>Algumas características importantes da tecnologia </a:t>
            </a:r>
            <a:r>
              <a:rPr lang="pt-BR" altLang="pt-BR" sz="3360" b="1" dirty="0"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r>
              <a:rPr lang="pt-BR" altLang="pt-BR" sz="3360" dirty="0">
                <a:latin typeface="Meiryo" panose="020B0604030504040204" pitchFamily="34" charset="-128"/>
                <a:ea typeface="Meiryo" panose="020B0604030504040204" pitchFamily="34" charset="-128"/>
              </a:rPr>
              <a:t> são:</a:t>
            </a:r>
          </a:p>
        </p:txBody>
      </p:sp>
    </p:spTree>
    <p:extLst>
      <p:ext uri="{BB962C8B-B14F-4D97-AF65-F5344CB8AC3E}">
        <p14:creationId xmlns:p14="http://schemas.microsoft.com/office/powerpoint/2010/main" val="69118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20" grpId="0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91373" y="2296333"/>
            <a:ext cx="10696407" cy="1778541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3129">
              <a:spcBef>
                <a:spcPts val="109"/>
              </a:spcBef>
              <a:tabLst>
                <a:tab pos="325464" algn="l"/>
                <a:tab pos="326155" algn="l"/>
              </a:tabLst>
            </a:pPr>
            <a:r>
              <a:rPr sz="2800" spc="3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Valores</a:t>
            </a:r>
            <a:r>
              <a:rPr sz="2800" spc="-22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8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default</a:t>
            </a:r>
            <a:r>
              <a:rPr sz="2800" spc="-24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800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para</a:t>
            </a:r>
            <a:r>
              <a:rPr sz="2800" spc="-23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800" spc="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abertura</a:t>
            </a:r>
            <a:r>
              <a:rPr sz="2800" spc="-24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8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das</a:t>
            </a:r>
            <a:r>
              <a:rPr sz="2800" spc="-24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800" spc="-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janelas</a:t>
            </a:r>
            <a:r>
              <a:rPr sz="2800" spc="-22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</a:t>
            </a:r>
            <a:r>
              <a:rPr sz="2800" spc="-24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8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recepção:</a:t>
            </a:r>
            <a:endParaRPr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822989" lvl="1" indent="-312335">
              <a:spcBef>
                <a:spcPts val="1649"/>
              </a:spcBef>
              <a:buFont typeface="Arial"/>
              <a:buChar char="○"/>
              <a:tabLst>
                <a:tab pos="822989" algn="l"/>
                <a:tab pos="823680" algn="l"/>
              </a:tabLst>
            </a:pPr>
            <a:r>
              <a:rPr sz="2000" spc="2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Durante</a:t>
            </a:r>
            <a:r>
              <a:rPr sz="2000" spc="-19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3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join:</a:t>
            </a:r>
            <a:r>
              <a:rPr sz="2000" spc="-20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5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(RX1)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</a:t>
            </a:r>
            <a:r>
              <a:rPr sz="2000" spc="-16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6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(RX2)</a:t>
            </a:r>
            <a:r>
              <a:rPr sz="2000"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segundos</a:t>
            </a:r>
            <a:endParaRPr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  <a:p>
            <a:pPr marL="822989" lvl="1" indent="-312335">
              <a:spcBef>
                <a:spcPts val="1578"/>
              </a:spcBef>
              <a:buFont typeface="Arial"/>
              <a:buChar char="○"/>
              <a:tabLst>
                <a:tab pos="822989" algn="l"/>
                <a:tab pos="823680" algn="l"/>
              </a:tabLst>
            </a:pPr>
            <a:r>
              <a:rPr sz="2000" spc="22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Depois</a:t>
            </a:r>
            <a:r>
              <a:rPr sz="2000" spc="-18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do</a:t>
            </a:r>
            <a:r>
              <a:rPr sz="2000" spc="-18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2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join:</a:t>
            </a:r>
            <a:r>
              <a:rPr sz="2000" spc="-20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1</a:t>
            </a:r>
            <a:r>
              <a:rPr sz="2000"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(RX1)</a:t>
            </a:r>
            <a:r>
              <a:rPr sz="2000"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e</a:t>
            </a:r>
            <a:r>
              <a:rPr sz="2000"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2</a:t>
            </a:r>
            <a:r>
              <a:rPr sz="2000" spc="-19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(RX2)</a:t>
            </a:r>
            <a:r>
              <a:rPr sz="2000" spc="-169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segundos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27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por</a:t>
            </a:r>
            <a:r>
              <a:rPr sz="2000" spc="-18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default</a:t>
            </a:r>
            <a:r>
              <a:rPr sz="2000" spc="-14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5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(mas</a:t>
            </a:r>
            <a:r>
              <a:rPr sz="2000" spc="-158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pode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ser</a:t>
            </a:r>
            <a:r>
              <a:rPr sz="2000" spc="-17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reconfigurado</a:t>
            </a:r>
            <a:r>
              <a:rPr sz="2000" spc="-19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pelo</a:t>
            </a:r>
            <a:r>
              <a:rPr sz="2000" spc="-18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</a:t>
            </a:r>
            <a:r>
              <a:rPr sz="2000" spc="-16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gateway)</a:t>
            </a:r>
            <a:endParaRPr sz="2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01121" y="6704857"/>
            <a:ext cx="187256" cy="228916"/>
          </a:xfrm>
          <a:prstGeom prst="rect">
            <a:avLst/>
          </a:prstGeom>
        </p:spPr>
        <p:txBody>
          <a:bodyPr vert="horz" wrap="square" lIns="0" tIns="11056" rIns="0" bIns="0" rtlCol="0">
            <a:spAutoFit/>
          </a:bodyPr>
          <a:lstStyle/>
          <a:p>
            <a:pPr marL="41460">
              <a:spcBef>
                <a:spcPts val="87"/>
              </a:spcBef>
            </a:pPr>
            <a:endParaRPr sz="1415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E6B97057-76C1-4E33-AEBD-E144D1207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455" y="4446471"/>
            <a:ext cx="9411180" cy="20107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33E0D13-C833-43F4-A95D-A582CB3E907D}"/>
              </a:ext>
            </a:extLst>
          </p:cNvPr>
          <p:cNvSpPr/>
          <p:nvPr/>
        </p:nvSpPr>
        <p:spPr>
          <a:xfrm>
            <a:off x="1807240" y="6619436"/>
            <a:ext cx="10696407" cy="960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23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6182391-E976-4326-AB5F-EB5CB424D18C}"/>
              </a:ext>
            </a:extLst>
          </p:cNvPr>
          <p:cNvSpPr/>
          <p:nvPr/>
        </p:nvSpPr>
        <p:spPr>
          <a:xfrm>
            <a:off x="2091373" y="963921"/>
            <a:ext cx="10696407" cy="960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23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740793" y="8385847"/>
            <a:ext cx="3582053" cy="306629"/>
          </a:xfrm>
          <a:prstGeom prst="rect">
            <a:avLst/>
          </a:prstGeom>
        </p:spPr>
        <p:txBody>
          <a:bodyPr vert="horz" wrap="square" lIns="0" tIns="11056" rIns="0" bIns="0" rtlCol="0" anchor="ctr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pc="44" dirty="0"/>
              <a:pPr marL="41460">
                <a:spcBef>
                  <a:spcPts val="87"/>
                </a:spcBef>
              </a:pPr>
              <a:t>41</a:t>
            </a:fld>
            <a:endParaRPr spc="44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E4CA842-6796-480A-A133-D7697AE62DE1}"/>
              </a:ext>
            </a:extLst>
          </p:cNvPr>
          <p:cNvSpPr txBox="1"/>
          <p:nvPr/>
        </p:nvSpPr>
        <p:spPr>
          <a:xfrm>
            <a:off x="1347537" y="3364145"/>
            <a:ext cx="119353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just">
              <a:defRPr spc="10">
                <a:solidFill>
                  <a:srgbClr val="595959"/>
                </a:solidFill>
                <a:latin typeface="+mj-lt"/>
                <a:cs typeface="Tahoma"/>
              </a:defRPr>
            </a:lvl1pPr>
          </a:lstStyle>
          <a:p>
            <a:r>
              <a:rPr lang="pt-BR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Para se estabelecer a comunicação entre dois dispositivos, é necessário garantir que essa mensagem transmitida seja recebida no mesmo canal de frequência, utilizando o mesmo e </a:t>
            </a:r>
            <a:r>
              <a:rPr lang="pt-BR" sz="28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Spreading</a:t>
            </a:r>
            <a:r>
              <a:rPr lang="pt-BR" sz="2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Factor </a:t>
            </a:r>
            <a:r>
              <a:rPr lang="pt-BR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 mesmo </a:t>
            </a:r>
            <a:r>
              <a:rPr lang="pt-BR" sz="28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Code</a:t>
            </a:r>
            <a:r>
              <a:rPr lang="pt-BR" sz="2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Rate.</a:t>
            </a:r>
            <a:endParaRPr lang="pt-BR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225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6182391-E976-4326-AB5F-EB5CB424D18C}"/>
              </a:ext>
            </a:extLst>
          </p:cNvPr>
          <p:cNvSpPr/>
          <p:nvPr/>
        </p:nvSpPr>
        <p:spPr>
          <a:xfrm>
            <a:off x="2091373" y="963921"/>
            <a:ext cx="10696407" cy="960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23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740793" y="8385847"/>
            <a:ext cx="3582053" cy="306629"/>
          </a:xfrm>
          <a:prstGeom prst="rect">
            <a:avLst/>
          </a:prstGeom>
        </p:spPr>
        <p:txBody>
          <a:bodyPr vert="horz" wrap="square" lIns="0" tIns="11056" rIns="0" bIns="0" rtlCol="0" anchor="ctr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pc="44" dirty="0"/>
              <a:pPr marL="41460">
                <a:spcBef>
                  <a:spcPts val="87"/>
                </a:spcBef>
              </a:pPr>
              <a:t>42</a:t>
            </a:fld>
            <a:endParaRPr spc="44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F2ACAE-5F56-40F1-AEF1-52CF5FBC6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" t="3917" r="5411" b="4617"/>
          <a:stretch/>
        </p:blipFill>
        <p:spPr bwMode="auto">
          <a:xfrm>
            <a:off x="4119132" y="1292821"/>
            <a:ext cx="10511268" cy="582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44DA4A-1B2A-68E7-4C2D-FBCE7429AA3D}"/>
              </a:ext>
            </a:extLst>
          </p:cNvPr>
          <p:cNvSpPr txBox="1"/>
          <p:nvPr/>
        </p:nvSpPr>
        <p:spPr>
          <a:xfrm>
            <a:off x="469232" y="2576014"/>
            <a:ext cx="352525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O </a:t>
            </a:r>
            <a:r>
              <a:rPr lang="pt-BR" sz="2000" b="1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SF</a:t>
            </a:r>
            <a:r>
              <a:rPr lang="pt-BR" sz="2000" spc="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t> influencia na ortogonalidade do sinal e isso implica no tempo de propagação da mensagem. </a:t>
            </a:r>
          </a:p>
        </p:txBody>
      </p:sp>
    </p:spTree>
    <p:extLst>
      <p:ext uri="{BB962C8B-B14F-4D97-AF65-F5344CB8AC3E}">
        <p14:creationId xmlns:p14="http://schemas.microsoft.com/office/powerpoint/2010/main" val="3148711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76E79E-352D-4E5D-AAAE-AAD198427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8" t="5843" r="11335" b="4381"/>
          <a:stretch/>
        </p:blipFill>
        <p:spPr bwMode="auto">
          <a:xfrm>
            <a:off x="1517315" y="228600"/>
            <a:ext cx="10979795" cy="68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44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2740793" y="8385847"/>
            <a:ext cx="3582053" cy="306629"/>
          </a:xfrm>
          <a:prstGeom prst="rect">
            <a:avLst/>
          </a:prstGeom>
        </p:spPr>
        <p:txBody>
          <a:bodyPr vert="horz" wrap="square" lIns="0" tIns="11056" rIns="0" bIns="0" rtlCol="0" anchor="ctr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pc="44" dirty="0"/>
              <a:pPr marL="41460">
                <a:spcBef>
                  <a:spcPts val="87"/>
                </a:spcBef>
              </a:pPr>
              <a:t>44</a:t>
            </a:fld>
            <a:endParaRPr spc="44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D25FFEF-184D-430E-9BAC-AAC4146D7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0"/>
          <a:stretch/>
        </p:blipFill>
        <p:spPr>
          <a:xfrm>
            <a:off x="1497129" y="2665963"/>
            <a:ext cx="11535080" cy="367898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166" y="1342760"/>
            <a:ext cx="10165897" cy="567255"/>
          </a:xfrm>
          <a:prstGeom prst="rect">
            <a:avLst/>
          </a:prstGeom>
        </p:spPr>
        <p:txBody>
          <a:bodyPr vert="horz" wrap="square" lIns="0" tIns="13129" rIns="0" bIns="0" rtlCol="0" anchor="ctr">
            <a:spAutoFit/>
          </a:bodyPr>
          <a:lstStyle/>
          <a:p>
            <a:pPr marL="13820" algn="ctr">
              <a:lnSpc>
                <a:spcPct val="100000"/>
              </a:lnSpc>
              <a:spcBef>
                <a:spcPts val="103"/>
              </a:spcBef>
            </a:pPr>
            <a:r>
              <a:rPr sz="3600" spc="-180" dirty="0">
                <a:latin typeface="Meiryo" panose="020B0604030504040204" pitchFamily="34" charset="-128"/>
                <a:ea typeface="Meiryo" panose="020B0604030504040204" pitchFamily="34" charset="-128"/>
              </a:rPr>
              <a:t>LoRaWAN: </a:t>
            </a:r>
            <a:r>
              <a:rPr lang="pt-BR" sz="3600" spc="-49" dirty="0">
                <a:latin typeface="Meiryo" panose="020B0604030504040204" pitchFamily="34" charset="-128"/>
                <a:ea typeface="Meiryo" panose="020B0604030504040204" pitchFamily="34" charset="-128"/>
              </a:rPr>
              <a:t>ABP e OTAA</a:t>
            </a:r>
            <a:endParaRPr sz="3600" spc="-33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01121" y="6704857"/>
            <a:ext cx="187256" cy="446668"/>
          </a:xfrm>
          <a:prstGeom prst="rect">
            <a:avLst/>
          </a:prstGeom>
        </p:spPr>
        <p:txBody>
          <a:bodyPr vert="horz" wrap="square" lIns="0" tIns="11056" rIns="0" bIns="0" rtlCol="0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z="1415" spc="44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pPr marL="41460">
                <a:spcBef>
                  <a:spcPts val="87"/>
                </a:spcBef>
              </a:pPr>
              <a:t>45</a:t>
            </a:fld>
            <a:endParaRPr sz="1415"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51DFA74-7F23-43D1-9EEB-4D0963A2DF5C}"/>
              </a:ext>
            </a:extLst>
          </p:cNvPr>
          <p:cNvSpPr txBox="1"/>
          <p:nvPr/>
        </p:nvSpPr>
        <p:spPr>
          <a:xfrm>
            <a:off x="1732547" y="3453080"/>
            <a:ext cx="11165305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O protocolo </a:t>
            </a:r>
            <a:r>
              <a:rPr lang="pt-BR" sz="2000" b="1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LoRaWAN</a:t>
            </a:r>
            <a:r>
              <a:rPr lang="pt-BR" sz="2000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possui dois métodos de conexão, sendo eles o "</a:t>
            </a:r>
            <a:r>
              <a:rPr lang="pt-BR" sz="2000" b="1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OTAA</a:t>
            </a:r>
            <a:r>
              <a:rPr lang="pt-BR" sz="2000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" ("</a:t>
            </a:r>
            <a:r>
              <a:rPr lang="pt-BR" sz="2000" i="1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Over The Air </a:t>
            </a:r>
            <a:r>
              <a:rPr lang="pt-BR" sz="2000" i="1" dirty="0" err="1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Activation</a:t>
            </a:r>
            <a:r>
              <a:rPr lang="pt-BR" sz="2000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") e o "</a:t>
            </a:r>
            <a:r>
              <a:rPr lang="pt-BR" sz="2000" b="1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ABP</a:t>
            </a:r>
            <a:r>
              <a:rPr lang="pt-BR" sz="2000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" ("</a:t>
            </a:r>
            <a:r>
              <a:rPr lang="pt-BR" sz="2000" i="1" dirty="0" err="1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Activation</a:t>
            </a:r>
            <a:r>
              <a:rPr lang="pt-BR" sz="2000" i="1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pt-BR" sz="2000" i="1" dirty="0" err="1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By</a:t>
            </a:r>
            <a:r>
              <a:rPr lang="pt-BR" sz="2000" i="1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pt-BR" sz="2000" i="1" dirty="0" err="1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Personalization</a:t>
            </a:r>
            <a:r>
              <a:rPr lang="pt-BR" sz="2000" dirty="0">
                <a:solidFill>
                  <a:srgbClr val="3333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"). Estes dois métodos pode ser utilizados independentemente da classe do dispositivo e cada um exige uma configuração distinta.</a:t>
            </a:r>
            <a:endParaRPr lang="pt-BR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689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tângulo 51">
            <a:extLst>
              <a:ext uri="{FF2B5EF4-FFF2-40B4-BE49-F238E27FC236}">
                <a16:creationId xmlns:a16="http://schemas.microsoft.com/office/drawing/2014/main" id="{CFBED50A-5A21-41E0-9BB0-FB9F705A718E}"/>
              </a:ext>
            </a:extLst>
          </p:cNvPr>
          <p:cNvSpPr/>
          <p:nvPr/>
        </p:nvSpPr>
        <p:spPr>
          <a:xfrm>
            <a:off x="2091373" y="963921"/>
            <a:ext cx="10696407" cy="960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23"/>
          </a:p>
        </p:txBody>
      </p:sp>
      <p:sp>
        <p:nvSpPr>
          <p:cNvPr id="51" name="object 51"/>
          <p:cNvSpPr txBox="1"/>
          <p:nvPr/>
        </p:nvSpPr>
        <p:spPr>
          <a:xfrm>
            <a:off x="12001121" y="6704857"/>
            <a:ext cx="187256" cy="446668"/>
          </a:xfrm>
          <a:prstGeom prst="rect">
            <a:avLst/>
          </a:prstGeom>
        </p:spPr>
        <p:txBody>
          <a:bodyPr vert="horz" wrap="square" lIns="0" tIns="11056" rIns="0" bIns="0" rtlCol="0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z="1415" spc="44" dirty="0">
                <a:solidFill>
                  <a:srgbClr val="FFFFFF"/>
                </a:solidFill>
                <a:latin typeface="Tahoma"/>
                <a:cs typeface="Tahoma"/>
              </a:rPr>
              <a:pPr marL="41460">
                <a:spcBef>
                  <a:spcPts val="87"/>
                </a:spcBef>
              </a:pPr>
              <a:t>46</a:t>
            </a:fld>
            <a:endParaRPr sz="1415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92467" y="7265680"/>
            <a:ext cx="3512263" cy="138107"/>
          </a:xfrm>
          <a:prstGeom prst="rect">
            <a:avLst/>
          </a:prstGeom>
        </p:spPr>
        <p:txBody>
          <a:bodyPr vert="horz" wrap="square" lIns="0" tIns="12438" rIns="0" bIns="0" rtlCol="0">
            <a:spAutoFit/>
          </a:bodyPr>
          <a:lstStyle/>
          <a:p>
            <a:pPr marL="13820">
              <a:spcBef>
                <a:spcPts val="98"/>
              </a:spcBef>
            </a:pPr>
            <a:r>
              <a:rPr sz="816" spc="-11" dirty="0"/>
              <a:t>Fonte:</a:t>
            </a:r>
            <a:r>
              <a:rPr sz="816" spc="44" dirty="0"/>
              <a:t> </a:t>
            </a:r>
            <a:r>
              <a:rPr sz="816" spc="-5" dirty="0"/>
              <a:t>https://lora-alliance.org/sites/default/files/2018-04/what-is-lorawan.pdf</a:t>
            </a:r>
            <a:endParaRPr sz="816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998493-A421-4AE2-B5C3-B87ED375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" y="1319720"/>
            <a:ext cx="14613650" cy="53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498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 txBox="1"/>
          <p:nvPr/>
        </p:nvSpPr>
        <p:spPr>
          <a:xfrm>
            <a:off x="12060428" y="3392800"/>
            <a:ext cx="187256" cy="446668"/>
          </a:xfrm>
          <a:prstGeom prst="rect">
            <a:avLst/>
          </a:prstGeom>
        </p:spPr>
        <p:txBody>
          <a:bodyPr vert="horz" wrap="square" lIns="0" tIns="11056" rIns="0" bIns="0" rtlCol="0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z="1415" spc="4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pPr marL="41460">
                <a:spcBef>
                  <a:spcPts val="87"/>
                </a:spcBef>
              </a:pPr>
              <a:t>47</a:t>
            </a:fld>
            <a:endParaRPr sz="1415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2B067906-7F69-4748-9417-798CC32ACA9A}"/>
              </a:ext>
            </a:extLst>
          </p:cNvPr>
          <p:cNvSpPr/>
          <p:nvPr/>
        </p:nvSpPr>
        <p:spPr>
          <a:xfrm>
            <a:off x="1866547" y="3407398"/>
            <a:ext cx="10696407" cy="960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23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8714479F-0E31-A9FB-9602-5A39E2B652B8}"/>
              </a:ext>
            </a:extLst>
          </p:cNvPr>
          <p:cNvSpPr/>
          <p:nvPr/>
        </p:nvSpPr>
        <p:spPr>
          <a:xfrm>
            <a:off x="987229" y="2208409"/>
            <a:ext cx="12964001" cy="2205253"/>
          </a:xfrm>
          <a:prstGeom prst="roundRect">
            <a:avLst>
              <a:gd name="adj" fmla="val 3742"/>
            </a:avLst>
          </a:prstGeom>
          <a:solidFill>
            <a:srgbClr val="B5FCB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C6BFF177-F3BA-DC2F-9501-41279AF8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53" y="2647472"/>
            <a:ext cx="277654" cy="220537"/>
          </a:xfrm>
          <a:prstGeom prst="rect">
            <a:avLst/>
          </a:prstGeom>
        </p:spPr>
      </p:pic>
      <p:sp>
        <p:nvSpPr>
          <p:cNvPr id="6" name="Text 5">
            <a:extLst>
              <a:ext uri="{FF2B5EF4-FFF2-40B4-BE49-F238E27FC236}">
                <a16:creationId xmlns:a16="http://schemas.microsoft.com/office/drawing/2014/main" id="{9A56CA66-6174-D58D-A2FE-2676BBCDB199}"/>
              </a:ext>
            </a:extLst>
          </p:cNvPr>
          <p:cNvSpPr/>
          <p:nvPr/>
        </p:nvSpPr>
        <p:spPr>
          <a:xfrm>
            <a:off x="1738877" y="2568759"/>
            <a:ext cx="12019836" cy="352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pt-BR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Prós</a:t>
            </a:r>
            <a:endParaRPr lang="en-US" sz="175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902F46D6-754E-FA33-71E5-5F69C4453D5C}"/>
              </a:ext>
            </a:extLst>
          </p:cNvPr>
          <p:cNvSpPr/>
          <p:nvPr/>
        </p:nvSpPr>
        <p:spPr>
          <a:xfrm>
            <a:off x="1209401" y="3057837"/>
            <a:ext cx="12934347" cy="15328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/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As chaves de sessão são geradas apenas quando necessárias, portanto não podem ser comprometido antes da ativação;</a:t>
            </a:r>
          </a:p>
          <a:p>
            <a:pPr algn="just"/>
            <a:endParaRPr lang="pt-BR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just"/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Se o dispositivo mudar para uma nova rede, ele pode se reconectar para gerar o novas chaves - em vez de ter que ser reprogramado;</a:t>
            </a:r>
          </a:p>
          <a:p>
            <a:pPr algn="just"/>
            <a:endParaRPr lang="pt-BR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just"/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As configurações de rede como </a:t>
            </a:r>
            <a:r>
              <a:rPr lang="pt-BR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RxDelay</a:t>
            </a:r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e </a:t>
            </a:r>
            <a:r>
              <a:rPr lang="pt-BR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CFList</a:t>
            </a:r>
            <a:r>
              <a:rPr lang="pt-BR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podem ser especificadas no momento do ingresso;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BDEFF8E-0066-41E1-013B-AE1EC84149A8}"/>
              </a:ext>
            </a:extLst>
          </p:cNvPr>
          <p:cNvGrpSpPr/>
          <p:nvPr/>
        </p:nvGrpSpPr>
        <p:grpSpPr>
          <a:xfrm>
            <a:off x="987228" y="4923245"/>
            <a:ext cx="12964002" cy="2003845"/>
            <a:chOff x="833198" y="5019048"/>
            <a:chExt cx="12964002" cy="2003845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76948150-BB83-EBB0-8CD6-6B8C8AFB7877}"/>
                </a:ext>
              </a:extLst>
            </p:cNvPr>
            <p:cNvSpPr/>
            <p:nvPr/>
          </p:nvSpPr>
          <p:spPr>
            <a:xfrm>
              <a:off x="833199" y="5019048"/>
              <a:ext cx="12964001" cy="1799933"/>
            </a:xfrm>
            <a:prstGeom prst="roundRect">
              <a:avLst>
                <a:gd name="adj" fmla="val 3742"/>
              </a:avLst>
            </a:prstGeom>
            <a:solidFill>
              <a:srgbClr val="FFB3B3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12" name="Image 1" descr="preencoded.png">
              <a:extLst>
                <a:ext uri="{FF2B5EF4-FFF2-40B4-BE49-F238E27FC236}">
                  <a16:creationId xmlns:a16="http://schemas.microsoft.com/office/drawing/2014/main" id="{23B15BC8-476F-620F-13EF-B2FC97E5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5370" y="5351273"/>
              <a:ext cx="277654" cy="220537"/>
            </a:xfrm>
            <a:prstGeom prst="rect">
              <a:avLst/>
            </a:prstGeom>
          </p:spPr>
        </p:pic>
        <p:sp>
          <p:nvSpPr>
            <p:cNvPr id="13" name="Text 8">
              <a:extLst>
                <a:ext uri="{FF2B5EF4-FFF2-40B4-BE49-F238E27FC236}">
                  <a16:creationId xmlns:a16="http://schemas.microsoft.com/office/drawing/2014/main" id="{EEAF9317-9401-0BEB-CED5-1BC4A5589399}"/>
                </a:ext>
              </a:extLst>
            </p:cNvPr>
            <p:cNvSpPr/>
            <p:nvPr/>
          </p:nvSpPr>
          <p:spPr>
            <a:xfrm>
              <a:off x="1555194" y="5272560"/>
              <a:ext cx="12019836" cy="3527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2400" b="1" kern="0" spc="-35" dirty="0">
                  <a:solidFill>
                    <a:srgbClr val="00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nter" pitchFamily="34" charset="-120"/>
                </a:rPr>
                <a:t>Contras</a:t>
              </a:r>
              <a:endParaRPr lang="en-US" sz="24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51ADF59E-3E72-C400-0292-3A3FE57C87B1}"/>
                </a:ext>
              </a:extLst>
            </p:cNvPr>
            <p:cNvSpPr/>
            <p:nvPr/>
          </p:nvSpPr>
          <p:spPr>
            <a:xfrm>
              <a:off x="833198" y="5815176"/>
              <a:ext cx="12964001" cy="120771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just"/>
              <a:r>
                <a:rPr lang="pt-PT" altLang="pt-BR" sz="1600" dirty="0">
                  <a:solidFill>
                    <a:schemeClr val="tx1"/>
                  </a:solidFill>
                  <a:latin typeface="Open Sans" panose="020B0606030504020204" pitchFamily="34" charset="0"/>
                </a:rPr>
                <a:t>• Um esquema é necessário para pré-programar cada dispositivo com um </a:t>
              </a:r>
              <a:r>
                <a:rPr lang="pt-PT" altLang="pt-BR" sz="1600" b="1" dirty="0">
                  <a:solidFill>
                    <a:schemeClr val="tx1"/>
                  </a:solidFill>
                  <a:latin typeface="Open Sans" panose="020B0606030504020204" pitchFamily="34" charset="0"/>
                </a:rPr>
                <a:t>DevEUI</a:t>
              </a:r>
              <a:r>
                <a:rPr lang="pt-PT" altLang="pt-BR" sz="1600" dirty="0">
                  <a:solidFill>
                    <a:schemeClr val="tx1"/>
                  </a:solidFill>
                  <a:latin typeface="Open Sans" panose="020B0606030504020204" pitchFamily="34" charset="0"/>
                </a:rPr>
                <a:t> exclusivo e </a:t>
              </a:r>
              <a:r>
                <a:rPr lang="pt-PT" altLang="pt-BR" sz="1600" b="1" dirty="0">
                  <a:solidFill>
                    <a:schemeClr val="tx1"/>
                  </a:solidFill>
                  <a:latin typeface="Open Sans" panose="020B0606030504020204" pitchFamily="34" charset="0"/>
                </a:rPr>
                <a:t>AppKey</a:t>
              </a:r>
              <a:r>
                <a:rPr lang="pt-PT" altLang="pt-BR" sz="1600" dirty="0">
                  <a:solidFill>
                    <a:schemeClr val="tx1"/>
                  </a:solidFill>
                  <a:latin typeface="Open Sans" panose="020B0606030504020204" pitchFamily="34" charset="0"/>
                </a:rPr>
                <a:t>, e o </a:t>
              </a:r>
              <a:r>
                <a:rPr lang="pt-PT" altLang="pt-BR" sz="1600" b="1" dirty="0">
                  <a:solidFill>
                    <a:schemeClr val="tx1"/>
                  </a:solidFill>
                  <a:latin typeface="Open Sans" panose="020B0606030504020204" pitchFamily="34" charset="0"/>
                </a:rPr>
                <a:t>AppEUI</a:t>
              </a:r>
              <a:r>
                <a:rPr lang="pt-PT" altLang="pt-BR" sz="1600" dirty="0">
                  <a:solidFill>
                    <a:schemeClr val="tx1"/>
                  </a:solidFill>
                  <a:latin typeface="Open Sans" panose="020B0606030504020204" pitchFamily="34" charset="0"/>
                </a:rPr>
                <a:t> correto;</a:t>
              </a:r>
            </a:p>
            <a:p>
              <a:pPr algn="just"/>
              <a:endParaRPr lang="pt-PT" altLang="pt-BR" sz="1600" dirty="0">
                <a:solidFill>
                  <a:schemeClr val="tx1"/>
                </a:solidFill>
                <a:latin typeface="Open Sans" panose="020B0606030504020204" pitchFamily="34" charset="0"/>
              </a:endParaRPr>
            </a:p>
            <a:p>
              <a:pPr algn="just"/>
              <a:r>
                <a:rPr lang="pt-PT" altLang="pt-BR" sz="1600" dirty="0">
                  <a:solidFill>
                    <a:schemeClr val="tx1"/>
                  </a:solidFill>
                  <a:latin typeface="Open Sans" panose="020B0606030504020204" pitchFamily="34" charset="0"/>
                </a:rPr>
                <a:t>• O dispositivo deve ser compatível com a função de associação e ser capaz de armazenar chaves geradas dinamicamente.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97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 txBox="1"/>
          <p:nvPr/>
        </p:nvSpPr>
        <p:spPr>
          <a:xfrm>
            <a:off x="12001121" y="6704857"/>
            <a:ext cx="187256" cy="446668"/>
          </a:xfrm>
          <a:prstGeom prst="rect">
            <a:avLst/>
          </a:prstGeom>
        </p:spPr>
        <p:txBody>
          <a:bodyPr vert="horz" wrap="square" lIns="0" tIns="11056" rIns="0" bIns="0" rtlCol="0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z="1415" spc="44" dirty="0">
                <a:solidFill>
                  <a:srgbClr val="FFFFFF"/>
                </a:solidFill>
                <a:latin typeface="Tahoma"/>
                <a:cs typeface="Tahoma"/>
              </a:rPr>
              <a:pPr marL="41460">
                <a:spcBef>
                  <a:spcPts val="87"/>
                </a:spcBef>
              </a:pPr>
              <a:t>48</a:t>
            </a:fld>
            <a:endParaRPr sz="1415">
              <a:latin typeface="Tahoma"/>
              <a:cs typeface="Tahoma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B79A99A-3C7C-7B0B-37EF-0B78E22F6338}"/>
              </a:ext>
            </a:extLst>
          </p:cNvPr>
          <p:cNvGrpSpPr/>
          <p:nvPr/>
        </p:nvGrpSpPr>
        <p:grpSpPr>
          <a:xfrm>
            <a:off x="0" y="2285497"/>
            <a:ext cx="14630400" cy="3476558"/>
            <a:chOff x="0" y="2285497"/>
            <a:chExt cx="14630400" cy="347655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F100EB3-E4D7-496E-998D-F91A2B581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94014"/>
              <a:ext cx="14630400" cy="3268041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2021812-B04A-48D3-AFF7-4A74BFE19AE5}"/>
                </a:ext>
              </a:extLst>
            </p:cNvPr>
            <p:cNvSpPr/>
            <p:nvPr/>
          </p:nvSpPr>
          <p:spPr>
            <a:xfrm>
              <a:off x="8939463" y="2285497"/>
              <a:ext cx="5690937" cy="846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523"/>
            </a:p>
          </p:txBody>
        </p:sp>
      </p:grpSp>
    </p:spTree>
    <p:extLst>
      <p:ext uri="{BB962C8B-B14F-4D97-AF65-F5344CB8AC3E}">
        <p14:creationId xmlns:p14="http://schemas.microsoft.com/office/powerpoint/2010/main" val="2297105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 txBox="1"/>
          <p:nvPr/>
        </p:nvSpPr>
        <p:spPr>
          <a:xfrm>
            <a:off x="12001121" y="3311952"/>
            <a:ext cx="187256" cy="446668"/>
          </a:xfrm>
          <a:prstGeom prst="rect">
            <a:avLst/>
          </a:prstGeom>
        </p:spPr>
        <p:txBody>
          <a:bodyPr vert="horz" wrap="square" lIns="0" tIns="11056" rIns="0" bIns="0" rtlCol="0">
            <a:spAutoFit/>
          </a:bodyPr>
          <a:lstStyle/>
          <a:p>
            <a:pPr marL="41460">
              <a:spcBef>
                <a:spcPts val="87"/>
              </a:spcBef>
            </a:pPr>
            <a:fld id="{81D60167-4931-47E6-BA6A-407CBD079E47}" type="slidenum">
              <a:rPr sz="1415" spc="4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Tahoma"/>
              </a:rPr>
              <a:pPr marL="41460">
                <a:spcBef>
                  <a:spcPts val="87"/>
                </a:spcBef>
              </a:pPr>
              <a:t>49</a:t>
            </a:fld>
            <a:endParaRPr sz="1415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Tahoma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2B067906-7F69-4748-9417-798CC32ACA9A}"/>
              </a:ext>
            </a:extLst>
          </p:cNvPr>
          <p:cNvSpPr/>
          <p:nvPr/>
        </p:nvSpPr>
        <p:spPr>
          <a:xfrm>
            <a:off x="1807240" y="3326550"/>
            <a:ext cx="10696407" cy="960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23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92467" y="3872775"/>
            <a:ext cx="3512263" cy="263654"/>
          </a:xfrm>
          <a:prstGeom prst="rect">
            <a:avLst/>
          </a:prstGeom>
        </p:spPr>
        <p:txBody>
          <a:bodyPr vert="horz" wrap="square" lIns="0" tIns="12438" rIns="0" bIns="0" rtlCol="0">
            <a:spAutoFit/>
          </a:bodyPr>
          <a:lstStyle/>
          <a:p>
            <a:pPr marL="13820">
              <a:spcBef>
                <a:spcPts val="98"/>
              </a:spcBef>
            </a:pPr>
            <a:r>
              <a:rPr sz="816" spc="-1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Fonte:</a:t>
            </a:r>
            <a:r>
              <a:rPr sz="816" spc="44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816" spc="-5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https://lora-alliance.org/sites/default/files/2018-04/what-is-lorawan.pdf</a:t>
            </a:r>
            <a:endParaRPr sz="816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8714479F-0E31-A9FB-9602-5A39E2B652B8}"/>
              </a:ext>
            </a:extLst>
          </p:cNvPr>
          <p:cNvSpPr/>
          <p:nvPr/>
        </p:nvSpPr>
        <p:spPr>
          <a:xfrm>
            <a:off x="957575" y="2234400"/>
            <a:ext cx="12964001" cy="2205253"/>
          </a:xfrm>
          <a:prstGeom prst="roundRect">
            <a:avLst>
              <a:gd name="adj" fmla="val 3742"/>
            </a:avLst>
          </a:prstGeom>
          <a:solidFill>
            <a:srgbClr val="B5FCB8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C6BFF177-F3BA-DC2F-9501-41279AF8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46" y="2566624"/>
            <a:ext cx="277654" cy="220537"/>
          </a:xfrm>
          <a:prstGeom prst="rect">
            <a:avLst/>
          </a:prstGeom>
        </p:spPr>
      </p:pic>
      <p:sp>
        <p:nvSpPr>
          <p:cNvPr id="6" name="Text 5">
            <a:extLst>
              <a:ext uri="{FF2B5EF4-FFF2-40B4-BE49-F238E27FC236}">
                <a16:creationId xmlns:a16="http://schemas.microsoft.com/office/drawing/2014/main" id="{9A56CA66-6174-D58D-A2FE-2676BBCDB199}"/>
              </a:ext>
            </a:extLst>
          </p:cNvPr>
          <p:cNvSpPr/>
          <p:nvPr/>
        </p:nvSpPr>
        <p:spPr>
          <a:xfrm>
            <a:off x="1679570" y="2487911"/>
            <a:ext cx="12019836" cy="3527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pt-BR" sz="2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Prós</a:t>
            </a:r>
            <a:endParaRPr lang="en-US" sz="175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902F46D6-754E-FA33-71E5-5F69C4453D5C}"/>
              </a:ext>
            </a:extLst>
          </p:cNvPr>
          <p:cNvSpPr/>
          <p:nvPr/>
        </p:nvSpPr>
        <p:spPr>
          <a:xfrm>
            <a:off x="987228" y="3052923"/>
            <a:ext cx="12934347" cy="15328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/>
            <a:endParaRPr lang="pt-BR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just"/>
            <a:r>
              <a:rPr lang="pt-BR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O dispositivo não precisa de capacidade ou recursos para realizar um procedimento de </a:t>
            </a:r>
            <a:r>
              <a:rPr lang="pt-BR" sz="14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Join</a:t>
            </a:r>
            <a:r>
              <a:rPr lang="pt-BR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;</a:t>
            </a:r>
          </a:p>
          <a:p>
            <a:pPr algn="just"/>
            <a:endParaRPr lang="pt-BR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just"/>
            <a:r>
              <a:rPr lang="pt-BR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O dispositivo não precisa decidir se uma associação é necessária em qualquer ponto, uma vez que nunca é necessário;</a:t>
            </a:r>
          </a:p>
          <a:p>
            <a:pPr algn="just"/>
            <a:endParaRPr lang="pt-BR" sz="14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just"/>
            <a:r>
              <a:rPr lang="pt-BR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• Nenhum esquema é necessário para especificar um </a:t>
            </a:r>
            <a:r>
              <a:rPr lang="pt-BR" sz="14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DevEUI</a:t>
            </a:r>
            <a:r>
              <a:rPr lang="pt-BR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ou </a:t>
            </a:r>
            <a:r>
              <a:rPr lang="pt-BR" sz="14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AppKey</a:t>
            </a:r>
            <a:r>
              <a:rPr lang="pt-BR" sz="14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exclusivo.</a:t>
            </a:r>
          </a:p>
        </p:txBody>
      </p:sp>
    </p:spTree>
    <p:extLst>
      <p:ext uri="{BB962C8B-B14F-4D97-AF65-F5344CB8AC3E}">
        <p14:creationId xmlns:p14="http://schemas.microsoft.com/office/powerpoint/2010/main" val="39214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Rectangle 1068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agrama, Mapa&#10;&#10;Descrição gerada automaticamente">
            <a:extLst>
              <a:ext uri="{FF2B5EF4-FFF2-40B4-BE49-F238E27FC236}">
                <a16:creationId xmlns:a16="http://schemas.microsoft.com/office/drawing/2014/main" id="{27E51BA0-1E57-47AB-88FF-3A8EAB317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3"/>
          <a:stretch/>
        </p:blipFill>
        <p:spPr bwMode="auto">
          <a:xfrm>
            <a:off x="20" y="10"/>
            <a:ext cx="14630378" cy="82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 txBox="1"/>
          <p:nvPr/>
        </p:nvSpPr>
        <p:spPr>
          <a:xfrm>
            <a:off x="16132" y="21516"/>
            <a:ext cx="11752729" cy="5164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pt-BR"/>
            </a:defPPr>
            <a:lvl1pPr>
              <a:defRPr>
                <a:latin typeface="Arial"/>
                <a:cs typeface="Arial"/>
              </a:defRPr>
            </a:lvl1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Definições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das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bandas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frequência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destinadas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ao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LoRa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nas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principais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regiões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do  </a:t>
            </a:r>
            <a:r>
              <a:rPr lang="en-US" sz="2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planeta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9138BEF2-E77F-2A9B-5AD6-E4F3BFA2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932" y="75306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57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2BDEFF8E-0066-41E1-013B-AE1EC84149A8}"/>
              </a:ext>
            </a:extLst>
          </p:cNvPr>
          <p:cNvGrpSpPr/>
          <p:nvPr/>
        </p:nvGrpSpPr>
        <p:grpSpPr>
          <a:xfrm>
            <a:off x="765058" y="2173307"/>
            <a:ext cx="12964002" cy="4588440"/>
            <a:chOff x="833198" y="5019048"/>
            <a:chExt cx="12964002" cy="4588440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76948150-BB83-EBB0-8CD6-6B8C8AFB7877}"/>
                </a:ext>
              </a:extLst>
            </p:cNvPr>
            <p:cNvSpPr/>
            <p:nvPr/>
          </p:nvSpPr>
          <p:spPr>
            <a:xfrm>
              <a:off x="833199" y="5019048"/>
              <a:ext cx="12964001" cy="4347809"/>
            </a:xfrm>
            <a:prstGeom prst="roundRect">
              <a:avLst>
                <a:gd name="adj" fmla="val 3742"/>
              </a:avLst>
            </a:prstGeom>
            <a:solidFill>
              <a:srgbClr val="FFB3B3"/>
            </a:solidFill>
            <a:ln/>
          </p:spPr>
          <p:txBody>
            <a:bodyPr/>
            <a:lstStyle/>
            <a:p>
              <a:endParaRPr lang="pt-BR"/>
            </a:p>
          </p:txBody>
        </p:sp>
        <p:pic>
          <p:nvPicPr>
            <p:cNvPr id="12" name="Image 1" descr="preencoded.png">
              <a:extLst>
                <a:ext uri="{FF2B5EF4-FFF2-40B4-BE49-F238E27FC236}">
                  <a16:creationId xmlns:a16="http://schemas.microsoft.com/office/drawing/2014/main" id="{23B15BC8-476F-620F-13EF-B2FC97E5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70" y="5351273"/>
              <a:ext cx="277654" cy="220537"/>
            </a:xfrm>
            <a:prstGeom prst="rect">
              <a:avLst/>
            </a:prstGeom>
          </p:spPr>
        </p:pic>
        <p:sp>
          <p:nvSpPr>
            <p:cNvPr id="13" name="Text 8">
              <a:extLst>
                <a:ext uri="{FF2B5EF4-FFF2-40B4-BE49-F238E27FC236}">
                  <a16:creationId xmlns:a16="http://schemas.microsoft.com/office/drawing/2014/main" id="{EEAF9317-9401-0BEB-CED5-1BC4A5589399}"/>
                </a:ext>
              </a:extLst>
            </p:cNvPr>
            <p:cNvSpPr/>
            <p:nvPr/>
          </p:nvSpPr>
          <p:spPr>
            <a:xfrm>
              <a:off x="1555194" y="5272560"/>
              <a:ext cx="12019836" cy="35278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99"/>
                </a:lnSpc>
                <a:buNone/>
              </a:pPr>
              <a:r>
                <a:rPr lang="en-US" sz="2400" b="1" kern="0" spc="-35" dirty="0">
                  <a:solidFill>
                    <a:srgbClr val="000000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nter" pitchFamily="34" charset="-120"/>
                </a:rPr>
                <a:t>Contras</a:t>
              </a:r>
              <a:endParaRPr lang="en-US" sz="24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51ADF59E-3E72-C400-0292-3A3FE57C87B1}"/>
                </a:ext>
              </a:extLst>
            </p:cNvPr>
            <p:cNvSpPr/>
            <p:nvPr/>
          </p:nvSpPr>
          <p:spPr>
            <a:xfrm>
              <a:off x="833198" y="5019048"/>
              <a:ext cx="12934347" cy="4588440"/>
            </a:xfrm>
            <a:prstGeom prst="rect">
              <a:avLst/>
            </a:prstGeom>
            <a:noFill/>
            <a:ln/>
          </p:spPr>
          <p:txBody>
            <a:bodyPr wrap="none" rtlCol="0" anchor="ctr"/>
            <a:lstStyle/>
            <a:p>
              <a:r>
                <a:rPr lang="pt-BR" sz="1600" b="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• O esquema para gerar o </a:t>
              </a:r>
              <a:r>
                <a:rPr lang="pt-BR" sz="1600" dirty="0" err="1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NwkSKey</a:t>
              </a:r>
              <a:r>
                <a:rPr lang="pt-BR" sz="160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pt-BR" sz="1600" b="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e </a:t>
              </a:r>
              <a:r>
                <a:rPr lang="pt-BR" sz="1600" dirty="0" err="1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AppSKey</a:t>
              </a:r>
              <a:r>
                <a:rPr lang="pt-BR" sz="1600" b="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 deve garantir que eles são únicos, para evitar uma violação generalizada se </a:t>
              </a:r>
            </a:p>
            <a:p>
              <a:r>
                <a:rPr lang="pt-BR" sz="1600" b="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um único dispositivo for comprometido. E o esquema deve ser seguro para evitar que as chaves sejam obtidas ou derivadas </a:t>
              </a:r>
            </a:p>
            <a:p>
              <a:r>
                <a:rPr lang="pt-BR" sz="1600" b="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de fontes desonestas;</a:t>
              </a:r>
            </a:p>
            <a:p>
              <a:endParaRPr lang="pt-BR" sz="1600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pt-BR" sz="1600" b="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• Se o dispositivo for comprometido a qualquer momento, mesmo antes da ativação, as chaves podem ser descobertas;</a:t>
              </a:r>
            </a:p>
            <a:p>
              <a:endParaRPr lang="pt-BR" sz="1600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pt-BR" sz="1600" b="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• As configurações de rede não podem ser especificadas no momento da conexão;</a:t>
              </a:r>
            </a:p>
            <a:p>
              <a:endParaRPr lang="pt-BR" sz="1600" b="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pt-BR" sz="1600" b="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• Eventos que justificam uma mudança de chave (por exemplo, mudança para uma nova rede, o dispositivo sendo </a:t>
              </a:r>
            </a:p>
            <a:p>
              <a:r>
                <a:rPr lang="pt-BR" sz="1600" b="0" dirty="0">
                  <a:solidFill>
                    <a:schemeClr val="tx1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comprometido ou as chaves sendo expiradas) requer uma reprogramação do dispositivo.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390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2112" y="960087"/>
            <a:ext cx="9447583" cy="660694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60"/>
              </a:spcBef>
            </a:pPr>
            <a:r>
              <a:rPr sz="4160" spc="16" dirty="0">
                <a:latin typeface="Meiryo" panose="020B0604030504040204" pitchFamily="34" charset="-128"/>
                <a:ea typeface="Meiryo" panose="020B0604030504040204" pitchFamily="34" charset="-128"/>
              </a:rPr>
              <a:t>Topologia </a:t>
            </a:r>
            <a:r>
              <a:rPr sz="4160" spc="224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4160" spc="-41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4160" spc="112" dirty="0">
                <a:latin typeface="Meiryo" panose="020B0604030504040204" pitchFamily="34" charset="-128"/>
                <a:ea typeface="Meiryo" panose="020B0604030504040204" pitchFamily="34" charset="-128"/>
              </a:rPr>
              <a:t>comunicação</a:t>
            </a:r>
            <a:endParaRPr sz="416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5259" y="1819403"/>
            <a:ext cx="10881601" cy="1073114"/>
          </a:xfrm>
          <a:prstGeom prst="rect">
            <a:avLst/>
          </a:prstGeom>
        </p:spPr>
        <p:txBody>
          <a:bodyPr vert="horz" wrap="square" lIns="0" tIns="38608" rIns="0" bIns="0" rtlCol="0">
            <a:spAutoFit/>
          </a:bodyPr>
          <a:lstStyle/>
          <a:p>
            <a:pPr marL="20320" algn="just">
              <a:spcBef>
                <a:spcPts val="304"/>
              </a:spcBef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  <a:r>
              <a:rPr sz="2240" spc="12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quesito</a:t>
            </a:r>
            <a:r>
              <a:rPr sz="2240" spc="12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topologia</a:t>
            </a:r>
            <a:r>
              <a:rPr sz="2240" spc="12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2240" spc="12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rede,</a:t>
            </a:r>
            <a:r>
              <a:rPr sz="2240" spc="12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o</a:t>
            </a:r>
            <a:r>
              <a:rPr sz="2240" spc="12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r>
              <a:rPr sz="2240" spc="12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funciona</a:t>
            </a:r>
            <a:r>
              <a:rPr sz="2240" spc="12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na</a:t>
            </a:r>
            <a:r>
              <a:rPr sz="2240" spc="12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topologia</a:t>
            </a:r>
            <a:r>
              <a:rPr sz="2240" b="1" spc="12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estrela</a:t>
            </a:r>
            <a:r>
              <a:rPr sz="2240" b="1" spc="15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(uma</a:t>
            </a:r>
            <a:r>
              <a:rPr sz="2240" spc="12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central/concentrador</a:t>
            </a:r>
            <a:r>
              <a:rPr sz="2240" spc="12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sz="2240" spc="12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pt-BR" sz="2240" spc="128" dirty="0">
                <a:latin typeface="Meiryo" panose="020B0604030504040204" pitchFamily="34" charset="-128"/>
                <a:ea typeface="Meiryo" panose="020B0604030504040204" pitchFamily="34" charset="-128"/>
              </a:rPr>
              <a:t>N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nós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/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dispositivos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ou </a:t>
            </a:r>
            <a:r>
              <a:rPr sz="2240" b="1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ponto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-a-</a:t>
            </a:r>
            <a:r>
              <a:rPr sz="2240" b="1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ponto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depender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da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quantidade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rádios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LoRa</a:t>
            </a:r>
            <a:r>
              <a:rPr lang="pt-BR"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no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enlace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em</a:t>
            </a:r>
            <a:r>
              <a:rPr lang="pt-BR"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questão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F95657F-524D-4FBD-B325-2DBCB379D933}"/>
              </a:ext>
            </a:extLst>
          </p:cNvPr>
          <p:cNvGrpSpPr/>
          <p:nvPr/>
        </p:nvGrpSpPr>
        <p:grpSpPr>
          <a:xfrm>
            <a:off x="2328561" y="3192958"/>
            <a:ext cx="10251134" cy="4130073"/>
            <a:chOff x="316308" y="1809750"/>
            <a:chExt cx="8556567" cy="3268102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E8A026B-963F-4C45-9F59-4276B1498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08" y="1962150"/>
              <a:ext cx="4293792" cy="2957945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3C5E8CE-5373-4DAB-89FC-003A413D2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1823605"/>
              <a:ext cx="3996075" cy="3254247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FB43C49-6424-4BE7-84EF-F0740A6B04E6}"/>
                </a:ext>
              </a:extLst>
            </p:cNvPr>
            <p:cNvSpPr/>
            <p:nvPr/>
          </p:nvSpPr>
          <p:spPr>
            <a:xfrm>
              <a:off x="2895600" y="4019550"/>
              <a:ext cx="1714500" cy="9005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24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C0E8DE4-E2E6-4166-83D7-B73AD9D2A581}"/>
                </a:ext>
              </a:extLst>
            </p:cNvPr>
            <p:cNvSpPr/>
            <p:nvPr/>
          </p:nvSpPr>
          <p:spPr>
            <a:xfrm>
              <a:off x="7113192" y="3867150"/>
              <a:ext cx="1714500" cy="9005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24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D32FBA6-C6DF-4148-B930-D8EFF514A9E3}"/>
                </a:ext>
              </a:extLst>
            </p:cNvPr>
            <p:cNvGrpSpPr/>
            <p:nvPr/>
          </p:nvGrpSpPr>
          <p:grpSpPr>
            <a:xfrm>
              <a:off x="316308" y="1809750"/>
              <a:ext cx="8556567" cy="3254247"/>
              <a:chOff x="316308" y="1806121"/>
              <a:chExt cx="8556567" cy="3254247"/>
            </a:xfrm>
          </p:grpSpPr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EA0AA0C9-D3EF-4ADD-8E80-C1A3DEA02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308" y="1944666"/>
                <a:ext cx="4293792" cy="2957945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FC8B1751-3D78-435E-A569-00856F3C5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1806121"/>
                <a:ext cx="3996075" cy="3254247"/>
              </a:xfrm>
              <a:prstGeom prst="rect">
                <a:avLst/>
              </a:prstGeom>
            </p:spPr>
          </p:pic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B020A4EF-010C-4123-A9D8-E8C2D3BF723F}"/>
                  </a:ext>
                </a:extLst>
              </p:cNvPr>
              <p:cNvSpPr/>
              <p:nvPr/>
            </p:nvSpPr>
            <p:spPr>
              <a:xfrm>
                <a:off x="2895600" y="4002066"/>
                <a:ext cx="1714500" cy="900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24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5AC8144-CD9A-4CFB-9A00-755BF328C2B9}"/>
                  </a:ext>
                </a:extLst>
              </p:cNvPr>
              <p:cNvSpPr/>
              <p:nvPr/>
            </p:nvSpPr>
            <p:spPr>
              <a:xfrm>
                <a:off x="7113192" y="3849666"/>
                <a:ext cx="1714500" cy="90054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2240">
                  <a:latin typeface="Meiryo" panose="020B0604030504040204" pitchFamily="34" charset="-128"/>
                  <a:ea typeface="Meiryo" panose="020B0604030504040204" pitchFamily="34" charset="-128"/>
                </a:endParaRPr>
              </a:p>
            </p:txBody>
          </p:sp>
        </p:grp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CDF76CA-AC61-4EDB-857F-EF2894096277}"/>
                </a:ext>
              </a:extLst>
            </p:cNvPr>
            <p:cNvSpPr/>
            <p:nvPr/>
          </p:nvSpPr>
          <p:spPr>
            <a:xfrm>
              <a:off x="4267201" y="2343150"/>
              <a:ext cx="1752599" cy="228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24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0" name="Círculo: Vazio 19">
              <a:extLst>
                <a:ext uri="{FF2B5EF4-FFF2-40B4-BE49-F238E27FC236}">
                  <a16:creationId xmlns:a16="http://schemas.microsoft.com/office/drawing/2014/main" id="{9D452479-ABB5-404E-BEE8-CEDCB54DA24E}"/>
                </a:ext>
              </a:extLst>
            </p:cNvPr>
            <p:cNvSpPr/>
            <p:nvPr/>
          </p:nvSpPr>
          <p:spPr>
            <a:xfrm>
              <a:off x="5943600" y="3028950"/>
              <a:ext cx="457200" cy="457200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24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C67B4E5-1C0A-4090-A386-6D7B02B0E3D7}"/>
                </a:ext>
              </a:extLst>
            </p:cNvPr>
            <p:cNvSpPr/>
            <p:nvPr/>
          </p:nvSpPr>
          <p:spPr>
            <a:xfrm>
              <a:off x="5880696" y="3409950"/>
              <a:ext cx="457200" cy="12815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24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7" name="Círculo: Vazio 26">
              <a:extLst>
                <a:ext uri="{FF2B5EF4-FFF2-40B4-BE49-F238E27FC236}">
                  <a16:creationId xmlns:a16="http://schemas.microsoft.com/office/drawing/2014/main" id="{06AD1AC3-AF3C-4C57-B447-8CB1BC820945}"/>
                </a:ext>
              </a:extLst>
            </p:cNvPr>
            <p:cNvSpPr/>
            <p:nvPr/>
          </p:nvSpPr>
          <p:spPr>
            <a:xfrm>
              <a:off x="6908405" y="2469386"/>
              <a:ext cx="457200" cy="457200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24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A95AAADC-A827-4DF4-B679-9B75525B7ECF}"/>
                </a:ext>
              </a:extLst>
            </p:cNvPr>
            <p:cNvSpPr/>
            <p:nvPr/>
          </p:nvSpPr>
          <p:spPr>
            <a:xfrm rot="3582531">
              <a:off x="6453145" y="2684044"/>
              <a:ext cx="457200" cy="642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24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4FA6281B-70EC-4CA2-8174-F2D8D87E9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6500" y="2747963"/>
              <a:ext cx="733425" cy="450917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8" descr="LoRaWAN im Glarnerland für das Internet der Dinge - MiZ">
            <a:extLst>
              <a:ext uri="{FF2B5EF4-FFF2-40B4-BE49-F238E27FC236}">
                <a16:creationId xmlns:a16="http://schemas.microsoft.com/office/drawing/2014/main" id="{78C39A37-0C84-82DB-54EF-5C3866AFA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81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0798" y="1083423"/>
            <a:ext cx="7128803" cy="660694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60"/>
              </a:spcBef>
            </a:pPr>
            <a:r>
              <a:rPr sz="4160" spc="16" dirty="0">
                <a:latin typeface="Meiryo" panose="020B0604030504040204" pitchFamily="34" charset="-128"/>
                <a:ea typeface="Meiryo" panose="020B0604030504040204" pitchFamily="34" charset="-128"/>
              </a:rPr>
              <a:t>Topologia </a:t>
            </a:r>
            <a:r>
              <a:rPr sz="4160" spc="224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sz="4160" spc="-41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4160" spc="112" dirty="0">
                <a:latin typeface="Meiryo" panose="020B0604030504040204" pitchFamily="34" charset="-128"/>
                <a:ea typeface="Meiryo" panose="020B0604030504040204" pitchFamily="34" charset="-128"/>
              </a:rPr>
              <a:t>comunicação</a:t>
            </a:r>
            <a:endParaRPr sz="416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9586" y="2574891"/>
            <a:ext cx="12811226" cy="364817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0320" marR="8128" algn="just">
              <a:lnSpc>
                <a:spcPct val="150000"/>
              </a:lnSpc>
              <a:spcBef>
                <a:spcPts val="160"/>
              </a:spcBef>
              <a:tabLst>
                <a:tab pos="1278128" algn="l"/>
                <a:tab pos="2336800" algn="l"/>
                <a:tab pos="4389120" algn="l"/>
                <a:tab pos="5646926" algn="l"/>
                <a:tab pos="7611872" algn="l"/>
                <a:tab pos="8671560" algn="l"/>
                <a:tab pos="10140696" algn="l"/>
                <a:tab pos="11199368" algn="l"/>
              </a:tabLst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Isso ocorre pois, numa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comunicação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LoRa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“pura” (utilizando a camada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de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rádio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LoRa),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não há endereçamento de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rede  (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não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h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á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identificaçã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o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par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dispositivo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s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n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o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enlac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e</a:t>
            </a:r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rádio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).  </a:t>
            </a:r>
            <a:endParaRPr lang="pt-BR"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50000"/>
              </a:lnSpc>
              <a:spcBef>
                <a:spcPts val="160"/>
              </a:spcBef>
              <a:tabLst>
                <a:tab pos="1278128" algn="l"/>
                <a:tab pos="2336800" algn="l"/>
                <a:tab pos="4389120" algn="l"/>
                <a:tab pos="5646926" algn="l"/>
                <a:tab pos="7611872" algn="l"/>
                <a:tab pos="8671560" algn="l"/>
                <a:tab pos="10140696" algn="l"/>
                <a:tab pos="11199368" algn="l"/>
              </a:tabLst>
            </a:pPr>
            <a:endParaRPr lang="pt-BR" sz="2240" spc="-8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0320" marR="8128" algn="just">
              <a:lnSpc>
                <a:spcPct val="150000"/>
              </a:lnSpc>
              <a:spcBef>
                <a:spcPts val="160"/>
              </a:spcBef>
              <a:tabLst>
                <a:tab pos="1278128" algn="l"/>
                <a:tab pos="2336800" algn="l"/>
                <a:tab pos="4389120" algn="l"/>
                <a:tab pos="5646926" algn="l"/>
                <a:tab pos="7611872" algn="l"/>
                <a:tab pos="8671560" algn="l"/>
                <a:tab pos="10140696" algn="l"/>
                <a:tab pos="11199368" algn="l"/>
              </a:tabLst>
            </a:pP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Logo,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se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há dois dispositivos em um enlace de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comunicação, a comunicação é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ponto-a-ponto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; já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se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há três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ou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dirty="0" err="1">
                <a:latin typeface="Meiryo" panose="020B0604030504040204" pitchFamily="34" charset="-128"/>
                <a:ea typeface="Meiryo" panose="020B0604030504040204" pitchFamily="34" charset="-128"/>
              </a:rPr>
              <a:t>mais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dispositivos em um enlace, todos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receberão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as informações transmitidas por quaisquer um dos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rádios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LoRa </a:t>
            </a:r>
            <a:r>
              <a:rPr sz="2240" spc="-8" dirty="0" err="1">
                <a:latin typeface="Meiryo" panose="020B0604030504040204" pitchFamily="34" charset="-128"/>
                <a:ea typeface="Meiryo" panose="020B0604030504040204" pitchFamily="34" charset="-128"/>
              </a:rPr>
              <a:t>envolvidos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, logo </a:t>
            </a:r>
            <a:r>
              <a:rPr sz="2240" dirty="0">
                <a:latin typeface="Meiryo" panose="020B0604030504040204" pitchFamily="34" charset="-128"/>
                <a:ea typeface="Meiryo" panose="020B0604030504040204" pitchFamily="34" charset="-128"/>
              </a:rPr>
              <a:t>o comportamento é </a:t>
            </a:r>
            <a:r>
              <a:rPr sz="2240" spc="-8" dirty="0">
                <a:latin typeface="Meiryo" panose="020B0604030504040204" pitchFamily="34" charset="-128"/>
                <a:ea typeface="Meiryo" panose="020B0604030504040204" pitchFamily="34" charset="-128"/>
              </a:rPr>
              <a:t>de uma </a:t>
            </a:r>
            <a:r>
              <a:rPr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topologia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em</a:t>
            </a:r>
            <a:r>
              <a:rPr sz="2240" b="1" spc="-56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sz="2240" b="1" spc="-8" dirty="0">
                <a:latin typeface="Meiryo" panose="020B0604030504040204" pitchFamily="34" charset="-128"/>
                <a:ea typeface="Meiryo" panose="020B0604030504040204" pitchFamily="34" charset="-128"/>
              </a:rPr>
              <a:t>estrela.</a:t>
            </a:r>
            <a:endParaRPr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6D9E5E35-6774-B5C9-CBA9-9DFCC0AF5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EB93B895-ABB6-4C66-947E-623DDBB8B359}"/>
              </a:ext>
            </a:extLst>
          </p:cNvPr>
          <p:cNvSpPr txBox="1"/>
          <p:nvPr/>
        </p:nvSpPr>
        <p:spPr>
          <a:xfrm>
            <a:off x="121920" y="1343326"/>
            <a:ext cx="8272246" cy="14711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>
              <a:defRPr sz="1100"/>
            </a:lvl1pPr>
          </a:lstStyle>
          <a:p>
            <a:pPr algn="just"/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Módulo: </a:t>
            </a:r>
            <a:r>
              <a:rPr lang="pt-BR"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RHF76-052</a:t>
            </a:r>
          </a:p>
          <a:p>
            <a:pPr marL="548640" indent="-548640" algn="just">
              <a:buFont typeface="Arial" panose="020B0604020202020204" pitchFamily="34" charset="0"/>
              <a:buChar char="•"/>
            </a:pPr>
            <a:endParaRPr lang="pt-BR" sz="224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just"/>
            <a:r>
              <a:rPr lang="pt-BR" sz="2240" dirty="0">
                <a:latin typeface="Meiryo" panose="020B0604030504040204" pitchFamily="34" charset="-128"/>
                <a:ea typeface="Meiryo" panose="020B0604030504040204" pitchFamily="34" charset="-128"/>
              </a:rPr>
              <a:t>Chip utilizado: </a:t>
            </a:r>
            <a:r>
              <a:rPr lang="pt-BR" sz="2240" b="1" dirty="0">
                <a:latin typeface="Meiryo" panose="020B0604030504040204" pitchFamily="34" charset="-128"/>
                <a:ea typeface="Meiryo" panose="020B0604030504040204" pitchFamily="34" charset="-128"/>
              </a:rPr>
              <a:t>SX1276</a:t>
            </a:r>
          </a:p>
          <a:p>
            <a:pPr algn="just"/>
            <a:endParaRPr lang="pt-BR" sz="224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D3109C3-2421-46A0-8905-CCB7802D0A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083" r="90000">
                        <a14:foregroundMark x1="9583" y1="29000" x2="8083" y2="45250"/>
                        <a14:foregroundMark x1="8083" y1="45250" x2="10667" y2="55083"/>
                        <a14:foregroundMark x1="10667" y1="55083" x2="20583" y2="67750"/>
                        <a14:foregroundMark x1="20583" y1="67750" x2="27583" y2="68250"/>
                        <a14:foregroundMark x1="27583" y1="68250" x2="35667" y2="68167"/>
                        <a14:foregroundMark x1="35667" y1="68167" x2="38583" y2="61833"/>
                        <a14:foregroundMark x1="38583" y1="61833" x2="40083" y2="52583"/>
                        <a14:foregroundMark x1="40083" y1="52583" x2="46417" y2="38167"/>
                        <a14:foregroundMark x1="46417" y1="38167" x2="43333" y2="31500"/>
                        <a14:foregroundMark x1="43333" y1="31500" x2="36250" y2="29000"/>
                        <a14:foregroundMark x1="36250" y1="29000" x2="13000" y2="29083"/>
                        <a14:foregroundMark x1="44833" y1="30333" x2="44417" y2="69000"/>
                        <a14:foregroundMark x1="44417" y1="69000" x2="38167" y2="73000"/>
                        <a14:foregroundMark x1="38167" y1="73000" x2="14083" y2="70917"/>
                        <a14:foregroundMark x1="14083" y1="70917" x2="21917" y2="73667"/>
                        <a14:foregroundMark x1="21917" y1="73667" x2="29917" y2="74000"/>
                        <a14:foregroundMark x1="29917" y1="74000" x2="36417" y2="72833"/>
                        <a14:foregroundMark x1="16750" y1="73000" x2="33917" y2="73833"/>
                        <a14:foregroundMark x1="33917" y1="73833" x2="36250" y2="72833"/>
                        <a14:foregroundMark x1="8667" y1="30083" x2="8000" y2="69667"/>
                        <a14:foregroundMark x1="8000" y1="69667" x2="10000" y2="69583"/>
                        <a14:foregroundMark x1="26083" y1="45917" x2="23083" y2="52333"/>
                        <a14:foregroundMark x1="23083" y1="52333" x2="28833" y2="47833"/>
                        <a14:foregroundMark x1="28833" y1="47833" x2="24083" y2="53333"/>
                        <a14:foregroundMark x1="24083" y1="53333" x2="25333" y2="53917"/>
                        <a14:foregroundMark x1="44417" y1="70750" x2="44833" y2="71000"/>
                        <a14:backgroundMark x1="65083" y1="34417" x2="76917" y2="62167"/>
                        <a14:backgroundMark x1="76917" y1="62167" x2="82667" y2="66417"/>
                        <a14:backgroundMark x1="82667" y1="66417" x2="87000" y2="56167"/>
                        <a14:backgroundMark x1="87000" y1="56167" x2="85167" y2="44417"/>
                        <a14:backgroundMark x1="85167" y1="44417" x2="74917" y2="34917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2" t="26182" r="51859" b="25454"/>
          <a:stretch/>
        </p:blipFill>
        <p:spPr bwMode="auto">
          <a:xfrm>
            <a:off x="348702" y="2906098"/>
            <a:ext cx="3266170" cy="36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38BC913-9972-4282-9C51-9B40A21CB6D3}"/>
              </a:ext>
            </a:extLst>
          </p:cNvPr>
          <p:cNvGrpSpPr/>
          <p:nvPr/>
        </p:nvGrpSpPr>
        <p:grpSpPr>
          <a:xfrm>
            <a:off x="3695110" y="3223728"/>
            <a:ext cx="4582781" cy="3363731"/>
            <a:chOff x="6016678" y="2967014"/>
            <a:chExt cx="4306541" cy="353290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93634598-C5A6-4A7F-AFEE-6363F07E170D}"/>
                </a:ext>
              </a:extLst>
            </p:cNvPr>
            <p:cNvGrpSpPr/>
            <p:nvPr/>
          </p:nvGrpSpPr>
          <p:grpSpPr>
            <a:xfrm>
              <a:off x="6016678" y="2967014"/>
              <a:ext cx="4306541" cy="3532909"/>
              <a:chOff x="1511024" y="66502"/>
              <a:chExt cx="8347075" cy="6858000"/>
            </a:xfrm>
          </p:grpSpPr>
          <p:pic>
            <p:nvPicPr>
              <p:cNvPr id="20" name="Picture 2" descr="RHF76-052 LoRa Module | Home">
                <a:extLst>
                  <a:ext uri="{FF2B5EF4-FFF2-40B4-BE49-F238E27FC236}">
                    <a16:creationId xmlns:a16="http://schemas.microsoft.com/office/drawing/2014/main" id="{77300112-9210-48A9-8719-3F6CC26DFD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1024" y="66502"/>
                <a:ext cx="8347075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HF76-052 LoRa Module | Home">
                <a:extLst>
                  <a:ext uri="{FF2B5EF4-FFF2-40B4-BE49-F238E27FC236}">
                    <a16:creationId xmlns:a16="http://schemas.microsoft.com/office/drawing/2014/main" id="{5E4A0E31-0BEC-453A-B73B-32134B3804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888" t="52312" r="18298" b="21263"/>
              <a:stretch/>
            </p:blipFill>
            <p:spPr bwMode="auto">
              <a:xfrm rot="10800000">
                <a:off x="6799810" y="3674224"/>
                <a:ext cx="1737361" cy="1812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717FEEC1-FA59-45E3-AF9D-B2D6961B226B}"/>
                </a:ext>
              </a:extLst>
            </p:cNvPr>
            <p:cNvSpPr/>
            <p:nvPr/>
          </p:nvSpPr>
          <p:spPr>
            <a:xfrm>
              <a:off x="6679413" y="4825537"/>
              <a:ext cx="1305098" cy="1271847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240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7D2C7551-3D75-44D3-9474-49D22E7CD362}"/>
                </a:ext>
              </a:extLst>
            </p:cNvPr>
            <p:cNvSpPr/>
            <p:nvPr/>
          </p:nvSpPr>
          <p:spPr>
            <a:xfrm>
              <a:off x="8303358" y="4445671"/>
              <a:ext cx="1738415" cy="1651713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240"/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6AC2EF90-3B6D-4B43-81BC-39D1FE21A9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4552" b="928"/>
          <a:stretch/>
        </p:blipFill>
        <p:spPr>
          <a:xfrm>
            <a:off x="8617189" y="4746779"/>
            <a:ext cx="5976565" cy="3171192"/>
          </a:xfrm>
          <a:prstGeom prst="rect">
            <a:avLst/>
          </a:prstGeom>
        </p:spPr>
      </p:pic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95FAB035-A146-26E7-B3F5-D84801BA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5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4161" y="3358957"/>
            <a:ext cx="9785096" cy="2088777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60"/>
              </a:spcBef>
            </a:pPr>
            <a:r>
              <a:rPr b="0" spc="16" dirty="0">
                <a:latin typeface="Meiryo" panose="020B0604030504040204" pitchFamily="34" charset="-128"/>
                <a:ea typeface="Meiryo" panose="020B0604030504040204" pitchFamily="34" charset="-128"/>
              </a:rPr>
              <a:t>Tipos</a:t>
            </a:r>
            <a:r>
              <a:rPr b="0" spc="-27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b="0" spc="360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b="0" spc="-27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b="0" spc="112" dirty="0">
                <a:latin typeface="Meiryo" panose="020B0604030504040204" pitchFamily="34" charset="-128"/>
                <a:ea typeface="Meiryo" panose="020B0604030504040204" pitchFamily="34" charset="-128"/>
              </a:rPr>
              <a:t>ﬂuxo</a:t>
            </a:r>
            <a:r>
              <a:rPr b="0" spc="-27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b="0" spc="360" dirty="0">
                <a:latin typeface="Meiryo" panose="020B0604030504040204" pitchFamily="34" charset="-128"/>
                <a:ea typeface="Meiryo" panose="020B0604030504040204" pitchFamily="34" charset="-128"/>
              </a:rPr>
              <a:t>de</a:t>
            </a:r>
            <a:r>
              <a:rPr b="0" spc="-272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b="0" spc="326" dirty="0">
                <a:latin typeface="Meiryo" panose="020B0604030504040204" pitchFamily="34" charset="-128"/>
                <a:ea typeface="Meiryo" panose="020B0604030504040204" pitchFamily="34" charset="-128"/>
              </a:rPr>
              <a:t>dados</a:t>
            </a:r>
          </a:p>
        </p:txBody>
      </p:sp>
      <p:pic>
        <p:nvPicPr>
          <p:cNvPr id="2" name="Picture 8" descr="LoRaWAN im Glarnerland für das Internet der Dinge - MiZ">
            <a:extLst>
              <a:ext uri="{FF2B5EF4-FFF2-40B4-BE49-F238E27FC236}">
                <a16:creationId xmlns:a16="http://schemas.microsoft.com/office/drawing/2014/main" id="{33BD7BC1-91DE-5232-EDE8-E6B249D3A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2528" y="144180"/>
            <a:ext cx="1353062" cy="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D380C1E0-B84D-4FDA-837B-7F2689C4F512}" vid="{D1F6D77E-7199-49AC-968F-62832C7B7E00}"/>
    </a:ext>
  </a:extLst>
</a:theme>
</file>

<file path=ppt/theme/theme2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4081</TotalTime>
  <Words>3022</Words>
  <Application>Microsoft Office PowerPoint</Application>
  <PresentationFormat>Personalizar</PresentationFormat>
  <Paragraphs>354</Paragraphs>
  <Slides>50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50</vt:i4>
      </vt:variant>
    </vt:vector>
  </HeadingPairs>
  <TitlesOfParts>
    <vt:vector size="62" baseType="lpstr">
      <vt:lpstr>Meiryo</vt:lpstr>
      <vt:lpstr>Arial</vt:lpstr>
      <vt:lpstr>Calibri</vt:lpstr>
      <vt:lpstr>Calibri Light</vt:lpstr>
      <vt:lpstr>Gill Sans MT</vt:lpstr>
      <vt:lpstr>LMRoman10-Regular</vt:lpstr>
      <vt:lpstr>Open Sans</vt:lpstr>
      <vt:lpstr>Tahoma</vt:lpstr>
      <vt:lpstr>Verdana</vt:lpstr>
      <vt:lpstr>Tema1</vt:lpstr>
      <vt:lpstr>2_Personalizar design</vt:lpstr>
      <vt:lpstr>Personalizar design</vt:lpstr>
      <vt:lpstr>Apresentação do PowerPoint</vt:lpstr>
      <vt:lpstr>LoRa (Long-Range)</vt:lpstr>
      <vt:lpstr>Apresentação do PowerPoint</vt:lpstr>
      <vt:lpstr>Apresentação do PowerPoint</vt:lpstr>
      <vt:lpstr>Apresentação do PowerPoint</vt:lpstr>
      <vt:lpstr>Topologia de comunicação</vt:lpstr>
      <vt:lpstr>Topologia de comunicação</vt:lpstr>
      <vt:lpstr>Apresentação do PowerPoint</vt:lpstr>
      <vt:lpstr>Tipos de ﬂuxo de dados</vt:lpstr>
      <vt:lpstr>Tipos de ﬂuxo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Pontos de atenção</vt:lpstr>
      <vt:lpstr>Pontos de atenção</vt:lpstr>
      <vt:lpstr>Pontos de atenção</vt:lpstr>
      <vt:lpstr>Apresentação do PowerPoint</vt:lpstr>
      <vt:lpstr>x</vt:lpstr>
      <vt:lpstr>Apresentação do PowerPoint</vt:lpstr>
      <vt:lpstr>Apresentação do PowerPoint</vt:lpstr>
      <vt:lpstr>Apresentação do PowerPoint</vt:lpstr>
      <vt:lpstr>Apresentação do PowerPoint</vt:lpstr>
      <vt:lpstr>LoRa (Longe Range) </vt:lpstr>
      <vt:lpstr>LoRaWAN (Longe Range Wide Area Network )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LoRaWAN: ABP e OTAA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Andrey Ruben Ribeiro Bessa</cp:lastModifiedBy>
  <cp:revision>2</cp:revision>
  <dcterms:created xsi:type="dcterms:W3CDTF">2023-07-28T18:48:54Z</dcterms:created>
  <dcterms:modified xsi:type="dcterms:W3CDTF">2023-08-11T20:08:53Z</dcterms:modified>
</cp:coreProperties>
</file>